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1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5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7E480F-F7B7-454E-A8E6-923C47CDA5AD}" type="datetimeFigureOut">
              <a:rPr lang="en-GB" smtClean="0"/>
              <a:t>20/06/2022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494597-3215-4CA5-9E0A-F2B796991FC3}" type="slidenum">
              <a:rPr lang="en-GB" smtClean="0"/>
              <a:t>‹#›</a:t>
            </a:fld>
            <a:endParaRPr lang="en-GB"/>
          </a:p>
        </p:txBody>
      </p:sp>
    </p:spTree>
    <p:extLst>
      <p:ext uri="{BB962C8B-B14F-4D97-AF65-F5344CB8AC3E}">
        <p14:creationId xmlns:p14="http://schemas.microsoft.com/office/powerpoint/2010/main" val="2736697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vegansociety.com/take-action/campaigns/plate-planet/carbon-calculator"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Delivery: SE  </a:t>
            </a:r>
            <a:endParaRPr lang="en-US" dirty="0">
              <a:cs typeface="Calibri" panose="020F0502020204030204"/>
            </a:endParaRPr>
          </a:p>
          <a:p>
            <a:r>
              <a:rPr lang="en-GB" dirty="0"/>
              <a:t>  </a:t>
            </a:r>
            <a:endParaRPr lang="en-GB" dirty="0">
              <a:cs typeface="Calibri" panose="020F0502020204030204"/>
            </a:endParaRPr>
          </a:p>
          <a:p>
            <a:r>
              <a:rPr lang="en-GB" dirty="0"/>
              <a:t>Link: </a:t>
            </a:r>
            <a:r>
              <a:rPr lang="en-GB" dirty="0">
                <a:hlinkClick r:id="rId3"/>
              </a:rPr>
              <a:t>https://www.vegansociety.com/take-action/campaigns/plate-planet/carbon-calculator</a:t>
            </a:r>
            <a:r>
              <a:rPr lang="en-GB" b="1" dirty="0"/>
              <a:t> </a:t>
            </a:r>
            <a:r>
              <a:rPr lang="en-GB" dirty="0"/>
              <a:t>  </a:t>
            </a:r>
            <a:endParaRPr lang="en-GB" dirty="0">
              <a:cs typeface="Calibri" panose="020F0502020204030204"/>
            </a:endParaRPr>
          </a:p>
          <a:p>
            <a:r>
              <a:rPr lang="en-GB" dirty="0"/>
              <a:t>  </a:t>
            </a:r>
            <a:endParaRPr lang="en-GB" dirty="0">
              <a:cs typeface="Calibri" panose="020F0502020204030204"/>
            </a:endParaRPr>
          </a:p>
          <a:p>
            <a:r>
              <a:rPr lang="en-GB" dirty="0"/>
              <a:t>We will be putting you into breakout rooms to consider the carbon costs of different protein choices that can be used to make up the bottom half of a cottage pie.   </a:t>
            </a:r>
            <a:endParaRPr lang="en-GB" dirty="0">
              <a:cs typeface="Calibri" panose="020F0502020204030204"/>
            </a:endParaRPr>
          </a:p>
          <a:p>
            <a:r>
              <a:rPr lang="en-GB" dirty="0"/>
              <a:t>  </a:t>
            </a:r>
            <a:endParaRPr lang="en-GB" dirty="0">
              <a:cs typeface="Calibri" panose="020F0502020204030204"/>
            </a:endParaRPr>
          </a:p>
          <a:p>
            <a:r>
              <a:rPr lang="en-GB" b="1" dirty="0"/>
              <a:t>ACTION: trainer to run through questions on the slide and demonstrate (using screenshare) how the tool works using the South America example. </a:t>
            </a:r>
            <a:r>
              <a:rPr lang="en-GB" dirty="0"/>
              <a:t>  </a:t>
            </a:r>
            <a:endParaRPr lang="en-GB" dirty="0">
              <a:cs typeface="Calibri" panose="020F0502020204030204"/>
            </a:endParaRPr>
          </a:p>
          <a:p>
            <a:r>
              <a:rPr lang="en-GB" b="1" dirty="0"/>
              <a:t>ACTION: post link to slide in the chat box so learners can use this for reference in breakout rooms. </a:t>
            </a:r>
            <a:r>
              <a:rPr lang="en-GB" dirty="0"/>
              <a:t>  </a:t>
            </a:r>
            <a:endParaRPr lang="en-GB" dirty="0">
              <a:cs typeface="Calibri" panose="020F0502020204030204"/>
            </a:endParaRPr>
          </a:p>
          <a:p>
            <a:r>
              <a:rPr lang="en-GB" b="1" dirty="0"/>
              <a:t>ACTION: post link to tool in the chat box</a:t>
            </a:r>
            <a:r>
              <a:rPr lang="en-GB" dirty="0"/>
              <a:t>  </a:t>
            </a:r>
            <a:endParaRPr lang="en-GB" dirty="0">
              <a:cs typeface="Calibri" panose="020F0502020204030204"/>
            </a:endParaRPr>
          </a:p>
          <a:p>
            <a:r>
              <a:rPr lang="en-GB" b="1" dirty="0"/>
              <a:t>ACTION: put learners into breakout rooms to complete the activity (12 minutes). Once learners return, ask if anyone would like to share anything that surprised them or any changes they may make on the back of this activity. </a:t>
            </a:r>
            <a:r>
              <a:rPr lang="en-GB" dirty="0"/>
              <a:t>  </a:t>
            </a:r>
            <a:endParaRPr lang="en-GB" dirty="0">
              <a:cs typeface="Calibri" panose="020F0502020204030204"/>
            </a:endParaRPr>
          </a:p>
          <a:p>
            <a:r>
              <a:rPr lang="en-GB" dirty="0"/>
              <a:t>  </a:t>
            </a:r>
            <a:endParaRPr lang="en-GB" dirty="0">
              <a:cs typeface="Calibri" panose="020F0502020204030204"/>
            </a:endParaRPr>
          </a:p>
          <a:p>
            <a:r>
              <a:rPr lang="en-GB" dirty="0"/>
              <a:t>NOTE: locally sourced beef does not considerably lower the carbon footprint of beef because most carbon emissions associated with beef are caused by deforestation/ land use and farming (methane produced) transport emissions when a product is shipped are very low, they are higher when a product is flown – signpost learners to ‘There is no planet B’ by Mike Berners-Lee for a comprehensive explanation of the impacts of different foods.   </a:t>
            </a:r>
            <a:endParaRPr lang="en-GB" dirty="0">
              <a:cs typeface="Calibri" panose="020F0502020204030204"/>
            </a:endParaRPr>
          </a:p>
          <a:p>
            <a:r>
              <a:rPr lang="en-GB" dirty="0"/>
              <a:t>  </a:t>
            </a:r>
            <a:endParaRPr lang="en-GB" dirty="0">
              <a:cs typeface="Calibri" panose="020F0502020204030204"/>
            </a:endParaRPr>
          </a:p>
          <a:p>
            <a:r>
              <a:rPr lang="en-GB" b="1" dirty="0"/>
              <a:t>Activity answers: </a:t>
            </a:r>
            <a:r>
              <a:rPr lang="en-GB" dirty="0"/>
              <a:t>  </a:t>
            </a:r>
            <a:endParaRPr lang="en-GB" dirty="0">
              <a:cs typeface="Calibri" panose="020F0502020204030204"/>
            </a:endParaRPr>
          </a:p>
          <a:p>
            <a:r>
              <a:rPr lang="en-GB" dirty="0"/>
              <a:t>  </a:t>
            </a:r>
            <a:endParaRPr lang="en-GB" dirty="0">
              <a:cs typeface="Calibri" panose="020F0502020204030204"/>
            </a:endParaRPr>
          </a:p>
          <a:p>
            <a:r>
              <a:rPr lang="en-GB" dirty="0"/>
              <a:t>Ingredient  Amount  Greenhouse Gases  </a:t>
            </a:r>
            <a:endParaRPr lang="en-GB" dirty="0">
              <a:cs typeface="Calibri" panose="020F0502020204030204"/>
            </a:endParaRPr>
          </a:p>
          <a:p>
            <a:r>
              <a:rPr lang="en-GB" dirty="0"/>
              <a:t>  </a:t>
            </a:r>
            <a:endParaRPr lang="en-GB" dirty="0">
              <a:cs typeface="Calibri" panose="020F0502020204030204"/>
            </a:endParaRPr>
          </a:p>
          <a:p>
            <a:r>
              <a:rPr lang="en-GB" dirty="0"/>
              <a:t>Beef: Ground, minced meatkg11.77kg CO2e(23.53kg CO2e/kg)   </a:t>
            </a:r>
            <a:endParaRPr lang="en-GB" dirty="0">
              <a:cs typeface="Calibri" panose="020F0502020204030204"/>
            </a:endParaRPr>
          </a:p>
          <a:p>
            <a:r>
              <a:rPr lang="en-GB" dirty="0"/>
              <a:t>Beef: Ground, minced meatkg11.7kg CO2e(23.4kg CO2e/kg)  </a:t>
            </a:r>
            <a:endParaRPr lang="en-GB" dirty="0">
              <a:cs typeface="Calibri" panose="020F0502020204030204"/>
            </a:endParaRPr>
          </a:p>
          <a:p>
            <a:r>
              <a:rPr lang="en-GB" dirty="0"/>
              <a:t>  </a:t>
            </a:r>
            <a:endParaRPr lang="en-GB" dirty="0">
              <a:cs typeface="Calibri" panose="020F0502020204030204"/>
            </a:endParaRPr>
          </a:p>
          <a:p>
            <a:r>
              <a:rPr lang="en-GB" dirty="0"/>
              <a:t>Lentils kg0.37kg CO2e(1.46kg CO2e/kg) plus Local Mince 5.85kg CO2e(23.4kg CO2e/kg)  </a:t>
            </a:r>
            <a:endParaRPr lang="en-GB" dirty="0">
              <a:cs typeface="Calibri" panose="020F0502020204030204"/>
            </a:endParaRPr>
          </a:p>
          <a:p>
            <a:r>
              <a:rPr lang="en-GB" dirty="0"/>
              <a:t>  </a:t>
            </a:r>
            <a:endParaRPr lang="en-GB" dirty="0">
              <a:cs typeface="Calibri" panose="020F0502020204030204"/>
            </a:endParaRPr>
          </a:p>
          <a:p>
            <a:r>
              <a:rPr lang="en-GB" dirty="0"/>
              <a:t>Quorn kg1.61kg CO2e(3.22kg CO2e/kg)  </a:t>
            </a:r>
            <a:endParaRPr lang="en-GB" dirty="0">
              <a:cs typeface="Calibri" panose="020F0502020204030204"/>
            </a:endParaRPr>
          </a:p>
          <a:p>
            <a:r>
              <a:rPr lang="en-GB" dirty="0"/>
              <a:t>  </a:t>
            </a:r>
            <a:endParaRPr lang="en-GB" dirty="0">
              <a:cs typeface="Calibri" panose="020F0502020204030204"/>
            </a:endParaRPr>
          </a:p>
          <a:p>
            <a:r>
              <a:rPr lang="en-GB" dirty="0"/>
              <a:t>Cauliflowerkg0.18kg CO2e(1.8kg CO2e/kg)  </a:t>
            </a:r>
            <a:endParaRPr lang="en-GB" dirty="0">
              <a:cs typeface="Calibri" panose="020F0502020204030204"/>
            </a:endParaRPr>
          </a:p>
          <a:p>
            <a:r>
              <a:rPr lang="en-GB" dirty="0"/>
              <a:t>Carrotkg0.11kg CO2e(1.05kg CO2e/kg)  </a:t>
            </a:r>
            <a:endParaRPr lang="en-GB" dirty="0">
              <a:cs typeface="Calibri" panose="020F0502020204030204"/>
            </a:endParaRPr>
          </a:p>
          <a:p>
            <a:r>
              <a:rPr lang="en-GB" dirty="0"/>
              <a:t>Sweetcornkg0.4kg CO2e(4kg CO2e/kg)  </a:t>
            </a:r>
            <a:endParaRPr lang="en-GB" dirty="0">
              <a:cs typeface="Calibri" panose="020F0502020204030204"/>
            </a:endParaRPr>
          </a:p>
          <a:p>
            <a:r>
              <a:rPr lang="en-GB" dirty="0"/>
              <a:t>Tinned tomatoeskg0.67kg CO2e(3.36kg CO2e/kg  </a:t>
            </a:r>
            <a:endParaRPr lang="en-GB" dirty="0">
              <a:cs typeface="Calibri" panose="020F0502020204030204"/>
            </a:endParaRPr>
          </a:p>
          <a:p>
            <a:pPr algn="r"/>
            <a:r>
              <a:rPr lang="en-GB" dirty="0"/>
              <a:t>  </a:t>
            </a:r>
            <a:endParaRPr lang="en-GB" dirty="0">
              <a:cs typeface="Calibri"/>
            </a:endParaRPr>
          </a:p>
          <a:p>
            <a:endParaRPr lang="en-GB" dirty="0"/>
          </a:p>
        </p:txBody>
      </p:sp>
      <p:sp>
        <p:nvSpPr>
          <p:cNvPr id="4" name="Slide Number Placeholder 3"/>
          <p:cNvSpPr>
            <a:spLocks noGrp="1"/>
          </p:cNvSpPr>
          <p:nvPr>
            <p:ph type="sldNum" sz="quarter" idx="5"/>
          </p:nvPr>
        </p:nvSpPr>
        <p:spPr/>
        <p:txBody>
          <a:bodyPr/>
          <a:lstStyle/>
          <a:p>
            <a:fld id="{6B3BA5DB-EB75-409D-A56C-CE9BC85E7FA8}" type="slidenum">
              <a:rPr lang="en-US" smtClean="0"/>
              <a:t>1</a:t>
            </a:fld>
            <a:endParaRPr lang="en-US"/>
          </a:p>
        </p:txBody>
      </p:sp>
    </p:spTree>
    <p:extLst>
      <p:ext uri="{BB962C8B-B14F-4D97-AF65-F5344CB8AC3E}">
        <p14:creationId xmlns:p14="http://schemas.microsoft.com/office/powerpoint/2010/main" val="1681929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26601-7C72-4A41-BD29-541674A5DC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2A7A7BF-EC06-4092-AEBD-6BCD85AE38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0334ABE-95FE-4C36-8E25-C72B5376BFEB}"/>
              </a:ext>
            </a:extLst>
          </p:cNvPr>
          <p:cNvSpPr>
            <a:spLocks noGrp="1"/>
          </p:cNvSpPr>
          <p:nvPr>
            <p:ph type="dt" sz="half" idx="10"/>
          </p:nvPr>
        </p:nvSpPr>
        <p:spPr/>
        <p:txBody>
          <a:bodyPr/>
          <a:lstStyle/>
          <a:p>
            <a:fld id="{82CC74E3-D50F-42A0-A34D-2CA054F87754}" type="datetimeFigureOut">
              <a:rPr lang="en-GB" smtClean="0"/>
              <a:t>20/06/2022</a:t>
            </a:fld>
            <a:endParaRPr lang="en-GB"/>
          </a:p>
        </p:txBody>
      </p:sp>
      <p:sp>
        <p:nvSpPr>
          <p:cNvPr id="5" name="Footer Placeholder 4">
            <a:extLst>
              <a:ext uri="{FF2B5EF4-FFF2-40B4-BE49-F238E27FC236}">
                <a16:creationId xmlns:a16="http://schemas.microsoft.com/office/drawing/2014/main" id="{D301B62B-CAE6-4B5F-8494-844B985D77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2AE26C-FC5D-4D31-B7F6-3304027CD15B}"/>
              </a:ext>
            </a:extLst>
          </p:cNvPr>
          <p:cNvSpPr>
            <a:spLocks noGrp="1"/>
          </p:cNvSpPr>
          <p:nvPr>
            <p:ph type="sldNum" sz="quarter" idx="12"/>
          </p:nvPr>
        </p:nvSpPr>
        <p:spPr/>
        <p:txBody>
          <a:bodyPr/>
          <a:lstStyle/>
          <a:p>
            <a:fld id="{DAA1C15A-CB16-4234-996C-5E60FD2F0C88}" type="slidenum">
              <a:rPr lang="en-GB" smtClean="0"/>
              <a:t>‹#›</a:t>
            </a:fld>
            <a:endParaRPr lang="en-GB"/>
          </a:p>
        </p:txBody>
      </p:sp>
    </p:spTree>
    <p:extLst>
      <p:ext uri="{BB962C8B-B14F-4D97-AF65-F5344CB8AC3E}">
        <p14:creationId xmlns:p14="http://schemas.microsoft.com/office/powerpoint/2010/main" val="451849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964C1-15E0-437A-A08D-0C4330C0B43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1982DD-910B-4052-B05D-02A039E508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A481FA-5690-4116-9399-74EB3425BE3A}"/>
              </a:ext>
            </a:extLst>
          </p:cNvPr>
          <p:cNvSpPr>
            <a:spLocks noGrp="1"/>
          </p:cNvSpPr>
          <p:nvPr>
            <p:ph type="dt" sz="half" idx="10"/>
          </p:nvPr>
        </p:nvSpPr>
        <p:spPr/>
        <p:txBody>
          <a:bodyPr/>
          <a:lstStyle/>
          <a:p>
            <a:fld id="{82CC74E3-D50F-42A0-A34D-2CA054F87754}" type="datetimeFigureOut">
              <a:rPr lang="en-GB" smtClean="0"/>
              <a:t>20/06/2022</a:t>
            </a:fld>
            <a:endParaRPr lang="en-GB"/>
          </a:p>
        </p:txBody>
      </p:sp>
      <p:sp>
        <p:nvSpPr>
          <p:cNvPr id="5" name="Footer Placeholder 4">
            <a:extLst>
              <a:ext uri="{FF2B5EF4-FFF2-40B4-BE49-F238E27FC236}">
                <a16:creationId xmlns:a16="http://schemas.microsoft.com/office/drawing/2014/main" id="{B423DF86-CF80-459D-9FDE-70D1D368A6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C8540E-E0F8-4908-8DA6-D8C981E21A8D}"/>
              </a:ext>
            </a:extLst>
          </p:cNvPr>
          <p:cNvSpPr>
            <a:spLocks noGrp="1"/>
          </p:cNvSpPr>
          <p:nvPr>
            <p:ph type="sldNum" sz="quarter" idx="12"/>
          </p:nvPr>
        </p:nvSpPr>
        <p:spPr/>
        <p:txBody>
          <a:bodyPr/>
          <a:lstStyle/>
          <a:p>
            <a:fld id="{DAA1C15A-CB16-4234-996C-5E60FD2F0C88}" type="slidenum">
              <a:rPr lang="en-GB" smtClean="0"/>
              <a:t>‹#›</a:t>
            </a:fld>
            <a:endParaRPr lang="en-GB"/>
          </a:p>
        </p:txBody>
      </p:sp>
    </p:spTree>
    <p:extLst>
      <p:ext uri="{BB962C8B-B14F-4D97-AF65-F5344CB8AC3E}">
        <p14:creationId xmlns:p14="http://schemas.microsoft.com/office/powerpoint/2010/main" val="173896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B361B7-A24B-4513-A312-49D8B2B00D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74E8AD-A9B6-4577-8161-0373B62630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79E7D6-9E82-4445-A0B6-603751357F1E}"/>
              </a:ext>
            </a:extLst>
          </p:cNvPr>
          <p:cNvSpPr>
            <a:spLocks noGrp="1"/>
          </p:cNvSpPr>
          <p:nvPr>
            <p:ph type="dt" sz="half" idx="10"/>
          </p:nvPr>
        </p:nvSpPr>
        <p:spPr/>
        <p:txBody>
          <a:bodyPr/>
          <a:lstStyle/>
          <a:p>
            <a:fld id="{82CC74E3-D50F-42A0-A34D-2CA054F87754}" type="datetimeFigureOut">
              <a:rPr lang="en-GB" smtClean="0"/>
              <a:t>20/06/2022</a:t>
            </a:fld>
            <a:endParaRPr lang="en-GB"/>
          </a:p>
        </p:txBody>
      </p:sp>
      <p:sp>
        <p:nvSpPr>
          <p:cNvPr id="5" name="Footer Placeholder 4">
            <a:extLst>
              <a:ext uri="{FF2B5EF4-FFF2-40B4-BE49-F238E27FC236}">
                <a16:creationId xmlns:a16="http://schemas.microsoft.com/office/drawing/2014/main" id="{869FCFD9-05A1-4AF2-BB5B-A4FC98C0FB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6A8641-3E10-47AC-B0C1-56D48C249AC2}"/>
              </a:ext>
            </a:extLst>
          </p:cNvPr>
          <p:cNvSpPr>
            <a:spLocks noGrp="1"/>
          </p:cNvSpPr>
          <p:nvPr>
            <p:ph type="sldNum" sz="quarter" idx="12"/>
          </p:nvPr>
        </p:nvSpPr>
        <p:spPr/>
        <p:txBody>
          <a:bodyPr/>
          <a:lstStyle/>
          <a:p>
            <a:fld id="{DAA1C15A-CB16-4234-996C-5E60FD2F0C88}" type="slidenum">
              <a:rPr lang="en-GB" smtClean="0"/>
              <a:t>‹#›</a:t>
            </a:fld>
            <a:endParaRPr lang="en-GB"/>
          </a:p>
        </p:txBody>
      </p:sp>
    </p:spTree>
    <p:extLst>
      <p:ext uri="{BB962C8B-B14F-4D97-AF65-F5344CB8AC3E}">
        <p14:creationId xmlns:p14="http://schemas.microsoft.com/office/powerpoint/2010/main" val="1152811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ne Colum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1395D28-07F6-9F47-8128-50C443109906}"/>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2ACF5D-95B4-ED49-9DD6-98E1235076B4}"/>
              </a:ext>
            </a:extLst>
          </p:cNvPr>
          <p:cNvSpPr>
            <a:spLocks noGrp="1"/>
          </p:cNvSpPr>
          <p:nvPr>
            <p:ph sz="half" idx="1"/>
          </p:nvPr>
        </p:nvSpPr>
        <p:spPr>
          <a:xfrm>
            <a:off x="442913" y="1989138"/>
            <a:ext cx="11306174"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Title 1">
            <a:extLst>
              <a:ext uri="{FF2B5EF4-FFF2-40B4-BE49-F238E27FC236}">
                <a16:creationId xmlns:a16="http://schemas.microsoft.com/office/drawing/2014/main" id="{1E523BD2-753E-0A47-B307-D80B3FF627EE}"/>
              </a:ext>
            </a:extLst>
          </p:cNvPr>
          <p:cNvSpPr>
            <a:spLocks noGrp="1"/>
          </p:cNvSpPr>
          <p:nvPr>
            <p:ph type="title"/>
          </p:nvPr>
        </p:nvSpPr>
        <p:spPr>
          <a:xfrm>
            <a:off x="442912" y="800100"/>
            <a:ext cx="11306175" cy="1001983"/>
          </a:xfrm>
          <a:prstGeom prst="rect">
            <a:avLst/>
          </a:prstGeom>
        </p:spPr>
        <p:txBody>
          <a:bodyPr/>
          <a:lstStyle/>
          <a:p>
            <a:r>
              <a:rPr lang="en-GB"/>
              <a:t>Click to edit Master title style</a:t>
            </a:r>
            <a:endParaRPr lang="en-US"/>
          </a:p>
        </p:txBody>
      </p:sp>
      <p:pic>
        <p:nvPicPr>
          <p:cNvPr id="13" name="Picture 12">
            <a:extLst>
              <a:ext uri="{FF2B5EF4-FFF2-40B4-BE49-F238E27FC236}">
                <a16:creationId xmlns:a16="http://schemas.microsoft.com/office/drawing/2014/main" id="{87BB0FE4-66FF-0E42-841A-3EC5F7C7E6A2}"/>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6" name="Rectangle 5">
            <a:extLst>
              <a:ext uri="{FF2B5EF4-FFF2-40B4-BE49-F238E27FC236}">
                <a16:creationId xmlns:a16="http://schemas.microsoft.com/office/drawing/2014/main" id="{5D683437-A234-3E4E-8B92-A0C560819C16}"/>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a:extLst>
              <a:ext uri="{FF2B5EF4-FFF2-40B4-BE49-F238E27FC236}">
                <a16:creationId xmlns:a16="http://schemas.microsoft.com/office/drawing/2014/main" id="{1CDF1BA5-471A-8044-BDBA-890115BBFFDE}"/>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Tree>
    <p:extLst>
      <p:ext uri="{BB962C8B-B14F-4D97-AF65-F5344CB8AC3E}">
        <p14:creationId xmlns:p14="http://schemas.microsoft.com/office/powerpoint/2010/main" val="2336878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BE033-B943-4C80-BDF3-6D0EDB0DBE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15251B-1EE7-4FC0-ADE5-36F2E679BF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37FCEC-E09B-48A7-B12D-D517076238CD}"/>
              </a:ext>
            </a:extLst>
          </p:cNvPr>
          <p:cNvSpPr>
            <a:spLocks noGrp="1"/>
          </p:cNvSpPr>
          <p:nvPr>
            <p:ph type="dt" sz="half" idx="10"/>
          </p:nvPr>
        </p:nvSpPr>
        <p:spPr/>
        <p:txBody>
          <a:bodyPr/>
          <a:lstStyle/>
          <a:p>
            <a:fld id="{82CC74E3-D50F-42A0-A34D-2CA054F87754}" type="datetimeFigureOut">
              <a:rPr lang="en-GB" smtClean="0"/>
              <a:t>20/06/2022</a:t>
            </a:fld>
            <a:endParaRPr lang="en-GB"/>
          </a:p>
        </p:txBody>
      </p:sp>
      <p:sp>
        <p:nvSpPr>
          <p:cNvPr id="5" name="Footer Placeholder 4">
            <a:extLst>
              <a:ext uri="{FF2B5EF4-FFF2-40B4-BE49-F238E27FC236}">
                <a16:creationId xmlns:a16="http://schemas.microsoft.com/office/drawing/2014/main" id="{106483F0-12F5-4F4B-B5B2-273BEA1B33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A65EFB-4986-4C45-8A72-7D7ABBACB2D6}"/>
              </a:ext>
            </a:extLst>
          </p:cNvPr>
          <p:cNvSpPr>
            <a:spLocks noGrp="1"/>
          </p:cNvSpPr>
          <p:nvPr>
            <p:ph type="sldNum" sz="quarter" idx="12"/>
          </p:nvPr>
        </p:nvSpPr>
        <p:spPr/>
        <p:txBody>
          <a:bodyPr/>
          <a:lstStyle/>
          <a:p>
            <a:fld id="{DAA1C15A-CB16-4234-996C-5E60FD2F0C88}" type="slidenum">
              <a:rPr lang="en-GB" smtClean="0"/>
              <a:t>‹#›</a:t>
            </a:fld>
            <a:endParaRPr lang="en-GB"/>
          </a:p>
        </p:txBody>
      </p:sp>
    </p:spTree>
    <p:extLst>
      <p:ext uri="{BB962C8B-B14F-4D97-AF65-F5344CB8AC3E}">
        <p14:creationId xmlns:p14="http://schemas.microsoft.com/office/powerpoint/2010/main" val="3573554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A78D0-3BD3-4802-BE91-16D1B115C4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4729B8F-9E25-4189-9741-122DEF2ED2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AFCE18-A553-48EC-9EB8-E11095A86C8A}"/>
              </a:ext>
            </a:extLst>
          </p:cNvPr>
          <p:cNvSpPr>
            <a:spLocks noGrp="1"/>
          </p:cNvSpPr>
          <p:nvPr>
            <p:ph type="dt" sz="half" idx="10"/>
          </p:nvPr>
        </p:nvSpPr>
        <p:spPr/>
        <p:txBody>
          <a:bodyPr/>
          <a:lstStyle/>
          <a:p>
            <a:fld id="{82CC74E3-D50F-42A0-A34D-2CA054F87754}" type="datetimeFigureOut">
              <a:rPr lang="en-GB" smtClean="0"/>
              <a:t>20/06/2022</a:t>
            </a:fld>
            <a:endParaRPr lang="en-GB"/>
          </a:p>
        </p:txBody>
      </p:sp>
      <p:sp>
        <p:nvSpPr>
          <p:cNvPr id="5" name="Footer Placeholder 4">
            <a:extLst>
              <a:ext uri="{FF2B5EF4-FFF2-40B4-BE49-F238E27FC236}">
                <a16:creationId xmlns:a16="http://schemas.microsoft.com/office/drawing/2014/main" id="{0356FF7F-B5E3-4858-BD75-F3F132BD4C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7A57DA-570B-48C1-984C-3B46F0146359}"/>
              </a:ext>
            </a:extLst>
          </p:cNvPr>
          <p:cNvSpPr>
            <a:spLocks noGrp="1"/>
          </p:cNvSpPr>
          <p:nvPr>
            <p:ph type="sldNum" sz="quarter" idx="12"/>
          </p:nvPr>
        </p:nvSpPr>
        <p:spPr/>
        <p:txBody>
          <a:bodyPr/>
          <a:lstStyle/>
          <a:p>
            <a:fld id="{DAA1C15A-CB16-4234-996C-5E60FD2F0C88}" type="slidenum">
              <a:rPr lang="en-GB" smtClean="0"/>
              <a:t>‹#›</a:t>
            </a:fld>
            <a:endParaRPr lang="en-GB"/>
          </a:p>
        </p:txBody>
      </p:sp>
    </p:spTree>
    <p:extLst>
      <p:ext uri="{BB962C8B-B14F-4D97-AF65-F5344CB8AC3E}">
        <p14:creationId xmlns:p14="http://schemas.microsoft.com/office/powerpoint/2010/main" val="3338444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F61F5-9817-436E-9FB5-C0CD6FBF3A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BBBD49-2629-48E3-805B-B878715482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7E8FB9-01AB-4AE7-A033-3204B1C7A1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4A6EABE-204B-46CF-9A0D-ACEEA9F5DEA9}"/>
              </a:ext>
            </a:extLst>
          </p:cNvPr>
          <p:cNvSpPr>
            <a:spLocks noGrp="1"/>
          </p:cNvSpPr>
          <p:nvPr>
            <p:ph type="dt" sz="half" idx="10"/>
          </p:nvPr>
        </p:nvSpPr>
        <p:spPr/>
        <p:txBody>
          <a:bodyPr/>
          <a:lstStyle/>
          <a:p>
            <a:fld id="{82CC74E3-D50F-42A0-A34D-2CA054F87754}" type="datetimeFigureOut">
              <a:rPr lang="en-GB" smtClean="0"/>
              <a:t>20/06/2022</a:t>
            </a:fld>
            <a:endParaRPr lang="en-GB"/>
          </a:p>
        </p:txBody>
      </p:sp>
      <p:sp>
        <p:nvSpPr>
          <p:cNvPr id="6" name="Footer Placeholder 5">
            <a:extLst>
              <a:ext uri="{FF2B5EF4-FFF2-40B4-BE49-F238E27FC236}">
                <a16:creationId xmlns:a16="http://schemas.microsoft.com/office/drawing/2014/main" id="{34E5960C-80B0-43E5-82DE-719B01DE96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BAC501-D0C3-4777-8500-30089AD3DF2B}"/>
              </a:ext>
            </a:extLst>
          </p:cNvPr>
          <p:cNvSpPr>
            <a:spLocks noGrp="1"/>
          </p:cNvSpPr>
          <p:nvPr>
            <p:ph type="sldNum" sz="quarter" idx="12"/>
          </p:nvPr>
        </p:nvSpPr>
        <p:spPr/>
        <p:txBody>
          <a:bodyPr/>
          <a:lstStyle/>
          <a:p>
            <a:fld id="{DAA1C15A-CB16-4234-996C-5E60FD2F0C88}" type="slidenum">
              <a:rPr lang="en-GB" smtClean="0"/>
              <a:t>‹#›</a:t>
            </a:fld>
            <a:endParaRPr lang="en-GB"/>
          </a:p>
        </p:txBody>
      </p:sp>
    </p:spTree>
    <p:extLst>
      <p:ext uri="{BB962C8B-B14F-4D97-AF65-F5344CB8AC3E}">
        <p14:creationId xmlns:p14="http://schemas.microsoft.com/office/powerpoint/2010/main" val="2292512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16E87-463D-4941-94B9-C6E5D539F3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C56BDD-5660-41CF-B726-D46E9F6995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8CB77D-E435-4A18-859D-BE41A2A62A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C1C9C0A-5516-4367-B1F0-9D734314D0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8CCF4F-BB27-4C77-871B-56EFAF8F51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D44298E-8AFC-4418-9709-EF13B12F589B}"/>
              </a:ext>
            </a:extLst>
          </p:cNvPr>
          <p:cNvSpPr>
            <a:spLocks noGrp="1"/>
          </p:cNvSpPr>
          <p:nvPr>
            <p:ph type="dt" sz="half" idx="10"/>
          </p:nvPr>
        </p:nvSpPr>
        <p:spPr/>
        <p:txBody>
          <a:bodyPr/>
          <a:lstStyle/>
          <a:p>
            <a:fld id="{82CC74E3-D50F-42A0-A34D-2CA054F87754}" type="datetimeFigureOut">
              <a:rPr lang="en-GB" smtClean="0"/>
              <a:t>20/06/2022</a:t>
            </a:fld>
            <a:endParaRPr lang="en-GB"/>
          </a:p>
        </p:txBody>
      </p:sp>
      <p:sp>
        <p:nvSpPr>
          <p:cNvPr id="8" name="Footer Placeholder 7">
            <a:extLst>
              <a:ext uri="{FF2B5EF4-FFF2-40B4-BE49-F238E27FC236}">
                <a16:creationId xmlns:a16="http://schemas.microsoft.com/office/drawing/2014/main" id="{08F00FB3-9340-4995-A046-1CF5E8DAEEB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C1611D4-B80E-4BD4-ACFE-87DC0A6C079C}"/>
              </a:ext>
            </a:extLst>
          </p:cNvPr>
          <p:cNvSpPr>
            <a:spLocks noGrp="1"/>
          </p:cNvSpPr>
          <p:nvPr>
            <p:ph type="sldNum" sz="quarter" idx="12"/>
          </p:nvPr>
        </p:nvSpPr>
        <p:spPr/>
        <p:txBody>
          <a:bodyPr/>
          <a:lstStyle/>
          <a:p>
            <a:fld id="{DAA1C15A-CB16-4234-996C-5E60FD2F0C88}" type="slidenum">
              <a:rPr lang="en-GB" smtClean="0"/>
              <a:t>‹#›</a:t>
            </a:fld>
            <a:endParaRPr lang="en-GB"/>
          </a:p>
        </p:txBody>
      </p:sp>
    </p:spTree>
    <p:extLst>
      <p:ext uri="{BB962C8B-B14F-4D97-AF65-F5344CB8AC3E}">
        <p14:creationId xmlns:p14="http://schemas.microsoft.com/office/powerpoint/2010/main" val="2626672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527ED-BAA4-4D47-B3CE-BB1B7B2306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78163C8-AF52-4D4D-8FCD-03B1B6B27641}"/>
              </a:ext>
            </a:extLst>
          </p:cNvPr>
          <p:cNvSpPr>
            <a:spLocks noGrp="1"/>
          </p:cNvSpPr>
          <p:nvPr>
            <p:ph type="dt" sz="half" idx="10"/>
          </p:nvPr>
        </p:nvSpPr>
        <p:spPr/>
        <p:txBody>
          <a:bodyPr/>
          <a:lstStyle/>
          <a:p>
            <a:fld id="{82CC74E3-D50F-42A0-A34D-2CA054F87754}" type="datetimeFigureOut">
              <a:rPr lang="en-GB" smtClean="0"/>
              <a:t>20/06/2022</a:t>
            </a:fld>
            <a:endParaRPr lang="en-GB"/>
          </a:p>
        </p:txBody>
      </p:sp>
      <p:sp>
        <p:nvSpPr>
          <p:cNvPr id="4" name="Footer Placeholder 3">
            <a:extLst>
              <a:ext uri="{FF2B5EF4-FFF2-40B4-BE49-F238E27FC236}">
                <a16:creationId xmlns:a16="http://schemas.microsoft.com/office/drawing/2014/main" id="{EE1D1BCF-B0DE-4AD2-8CE3-94DF9517C00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3500C00-CFD1-463D-B45D-6591A565084A}"/>
              </a:ext>
            </a:extLst>
          </p:cNvPr>
          <p:cNvSpPr>
            <a:spLocks noGrp="1"/>
          </p:cNvSpPr>
          <p:nvPr>
            <p:ph type="sldNum" sz="quarter" idx="12"/>
          </p:nvPr>
        </p:nvSpPr>
        <p:spPr/>
        <p:txBody>
          <a:bodyPr/>
          <a:lstStyle/>
          <a:p>
            <a:fld id="{DAA1C15A-CB16-4234-996C-5E60FD2F0C88}" type="slidenum">
              <a:rPr lang="en-GB" smtClean="0"/>
              <a:t>‹#›</a:t>
            </a:fld>
            <a:endParaRPr lang="en-GB"/>
          </a:p>
        </p:txBody>
      </p:sp>
    </p:spTree>
    <p:extLst>
      <p:ext uri="{BB962C8B-B14F-4D97-AF65-F5344CB8AC3E}">
        <p14:creationId xmlns:p14="http://schemas.microsoft.com/office/powerpoint/2010/main" val="2779873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538D61-E1D1-48B6-B75F-0AF797766B85}"/>
              </a:ext>
            </a:extLst>
          </p:cNvPr>
          <p:cNvSpPr>
            <a:spLocks noGrp="1"/>
          </p:cNvSpPr>
          <p:nvPr>
            <p:ph type="dt" sz="half" idx="10"/>
          </p:nvPr>
        </p:nvSpPr>
        <p:spPr/>
        <p:txBody>
          <a:bodyPr/>
          <a:lstStyle/>
          <a:p>
            <a:fld id="{82CC74E3-D50F-42A0-A34D-2CA054F87754}" type="datetimeFigureOut">
              <a:rPr lang="en-GB" smtClean="0"/>
              <a:t>20/06/2022</a:t>
            </a:fld>
            <a:endParaRPr lang="en-GB"/>
          </a:p>
        </p:txBody>
      </p:sp>
      <p:sp>
        <p:nvSpPr>
          <p:cNvPr id="3" name="Footer Placeholder 2">
            <a:extLst>
              <a:ext uri="{FF2B5EF4-FFF2-40B4-BE49-F238E27FC236}">
                <a16:creationId xmlns:a16="http://schemas.microsoft.com/office/drawing/2014/main" id="{1AA83D08-B7B9-4BF7-AB38-0A33354705F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054F2DC-F04F-4DD7-B81F-79C3A300BD6E}"/>
              </a:ext>
            </a:extLst>
          </p:cNvPr>
          <p:cNvSpPr>
            <a:spLocks noGrp="1"/>
          </p:cNvSpPr>
          <p:nvPr>
            <p:ph type="sldNum" sz="quarter" idx="12"/>
          </p:nvPr>
        </p:nvSpPr>
        <p:spPr/>
        <p:txBody>
          <a:bodyPr/>
          <a:lstStyle/>
          <a:p>
            <a:fld id="{DAA1C15A-CB16-4234-996C-5E60FD2F0C88}" type="slidenum">
              <a:rPr lang="en-GB" smtClean="0"/>
              <a:t>‹#›</a:t>
            </a:fld>
            <a:endParaRPr lang="en-GB"/>
          </a:p>
        </p:txBody>
      </p:sp>
    </p:spTree>
    <p:extLst>
      <p:ext uri="{BB962C8B-B14F-4D97-AF65-F5344CB8AC3E}">
        <p14:creationId xmlns:p14="http://schemas.microsoft.com/office/powerpoint/2010/main" val="1207090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94869-F400-4FB3-8AB5-F4DCC545F0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E369985-7FBB-4C16-8859-D42DB98739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82583F-A765-4AC1-B74E-4B02414FCB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DDB6A9-DDCA-4D8A-893C-C5F120F2403F}"/>
              </a:ext>
            </a:extLst>
          </p:cNvPr>
          <p:cNvSpPr>
            <a:spLocks noGrp="1"/>
          </p:cNvSpPr>
          <p:nvPr>
            <p:ph type="dt" sz="half" idx="10"/>
          </p:nvPr>
        </p:nvSpPr>
        <p:spPr/>
        <p:txBody>
          <a:bodyPr/>
          <a:lstStyle/>
          <a:p>
            <a:fld id="{82CC74E3-D50F-42A0-A34D-2CA054F87754}" type="datetimeFigureOut">
              <a:rPr lang="en-GB" smtClean="0"/>
              <a:t>20/06/2022</a:t>
            </a:fld>
            <a:endParaRPr lang="en-GB"/>
          </a:p>
        </p:txBody>
      </p:sp>
      <p:sp>
        <p:nvSpPr>
          <p:cNvPr id="6" name="Footer Placeholder 5">
            <a:extLst>
              <a:ext uri="{FF2B5EF4-FFF2-40B4-BE49-F238E27FC236}">
                <a16:creationId xmlns:a16="http://schemas.microsoft.com/office/drawing/2014/main" id="{0A9CC410-F184-4FD8-BB9E-66312B3F1E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C80671-CE01-44D9-B74A-552C2358D32B}"/>
              </a:ext>
            </a:extLst>
          </p:cNvPr>
          <p:cNvSpPr>
            <a:spLocks noGrp="1"/>
          </p:cNvSpPr>
          <p:nvPr>
            <p:ph type="sldNum" sz="quarter" idx="12"/>
          </p:nvPr>
        </p:nvSpPr>
        <p:spPr/>
        <p:txBody>
          <a:bodyPr/>
          <a:lstStyle/>
          <a:p>
            <a:fld id="{DAA1C15A-CB16-4234-996C-5E60FD2F0C88}" type="slidenum">
              <a:rPr lang="en-GB" smtClean="0"/>
              <a:t>‹#›</a:t>
            </a:fld>
            <a:endParaRPr lang="en-GB"/>
          </a:p>
        </p:txBody>
      </p:sp>
    </p:spTree>
    <p:extLst>
      <p:ext uri="{BB962C8B-B14F-4D97-AF65-F5344CB8AC3E}">
        <p14:creationId xmlns:p14="http://schemas.microsoft.com/office/powerpoint/2010/main" val="1176399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343A9-D6D2-475B-B05C-6CC34F377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FD947F-8812-45C0-B05B-A0BF0DA2DE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DBFF04-4D91-4936-857D-586491EBAE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06ED7F-968C-4BCA-BBE8-A7EE9034676B}"/>
              </a:ext>
            </a:extLst>
          </p:cNvPr>
          <p:cNvSpPr>
            <a:spLocks noGrp="1"/>
          </p:cNvSpPr>
          <p:nvPr>
            <p:ph type="dt" sz="half" idx="10"/>
          </p:nvPr>
        </p:nvSpPr>
        <p:spPr/>
        <p:txBody>
          <a:bodyPr/>
          <a:lstStyle/>
          <a:p>
            <a:fld id="{82CC74E3-D50F-42A0-A34D-2CA054F87754}" type="datetimeFigureOut">
              <a:rPr lang="en-GB" smtClean="0"/>
              <a:t>20/06/2022</a:t>
            </a:fld>
            <a:endParaRPr lang="en-GB"/>
          </a:p>
        </p:txBody>
      </p:sp>
      <p:sp>
        <p:nvSpPr>
          <p:cNvPr id="6" name="Footer Placeholder 5">
            <a:extLst>
              <a:ext uri="{FF2B5EF4-FFF2-40B4-BE49-F238E27FC236}">
                <a16:creationId xmlns:a16="http://schemas.microsoft.com/office/drawing/2014/main" id="{EB8EFD0C-67A9-4532-8392-C1ECB0F878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690E3A-59B3-4A18-9A71-3891F90D25F7}"/>
              </a:ext>
            </a:extLst>
          </p:cNvPr>
          <p:cNvSpPr>
            <a:spLocks noGrp="1"/>
          </p:cNvSpPr>
          <p:nvPr>
            <p:ph type="sldNum" sz="quarter" idx="12"/>
          </p:nvPr>
        </p:nvSpPr>
        <p:spPr/>
        <p:txBody>
          <a:bodyPr/>
          <a:lstStyle/>
          <a:p>
            <a:fld id="{DAA1C15A-CB16-4234-996C-5E60FD2F0C88}" type="slidenum">
              <a:rPr lang="en-GB" smtClean="0"/>
              <a:t>‹#›</a:t>
            </a:fld>
            <a:endParaRPr lang="en-GB"/>
          </a:p>
        </p:txBody>
      </p:sp>
    </p:spTree>
    <p:extLst>
      <p:ext uri="{BB962C8B-B14F-4D97-AF65-F5344CB8AC3E}">
        <p14:creationId xmlns:p14="http://schemas.microsoft.com/office/powerpoint/2010/main" val="1122095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0B66C3-9F1A-4EF9-8AD4-A05D78C466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2E5863-6339-414E-86BE-D3D73D6225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C1980D-6FF7-4C55-A8F4-B2D0092014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C74E3-D50F-42A0-A34D-2CA054F87754}" type="datetimeFigureOut">
              <a:rPr lang="en-GB" smtClean="0"/>
              <a:t>20/06/2022</a:t>
            </a:fld>
            <a:endParaRPr lang="en-GB"/>
          </a:p>
        </p:txBody>
      </p:sp>
      <p:sp>
        <p:nvSpPr>
          <p:cNvPr id="5" name="Footer Placeholder 4">
            <a:extLst>
              <a:ext uri="{FF2B5EF4-FFF2-40B4-BE49-F238E27FC236}">
                <a16:creationId xmlns:a16="http://schemas.microsoft.com/office/drawing/2014/main" id="{260E9B17-1F50-4C97-B9B9-58C8537FAB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6BA2D2F-C90B-4CE0-841D-9D9EC44580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1C15A-CB16-4234-996C-5E60FD2F0C88}" type="slidenum">
              <a:rPr lang="en-GB" smtClean="0"/>
              <a:t>‹#›</a:t>
            </a:fld>
            <a:endParaRPr lang="en-GB"/>
          </a:p>
        </p:txBody>
      </p:sp>
    </p:spTree>
    <p:extLst>
      <p:ext uri="{BB962C8B-B14F-4D97-AF65-F5344CB8AC3E}">
        <p14:creationId xmlns:p14="http://schemas.microsoft.com/office/powerpoint/2010/main" val="1644728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s://www.vegansociety.com/take-action/campaigns/plate-planet/carbon-calculato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EE3CEA-FBFD-0A44-8784-BBA08B4B8BD6}"/>
              </a:ext>
            </a:extLst>
          </p:cNvPr>
          <p:cNvSpPr>
            <a:spLocks noGrp="1"/>
          </p:cNvSpPr>
          <p:nvPr>
            <p:ph sz="half" idx="1"/>
          </p:nvPr>
        </p:nvSpPr>
        <p:spPr>
          <a:xfrm>
            <a:off x="331304" y="1465454"/>
            <a:ext cx="11680506" cy="5094372"/>
          </a:xfrm>
          <a:solidFill>
            <a:schemeClr val="bg1"/>
          </a:solidFill>
        </p:spPr>
        <p:txBody>
          <a:bodyPr>
            <a:normAutofit fontScale="92500" lnSpcReduction="10000"/>
          </a:bodyPr>
          <a:lstStyle/>
          <a:p>
            <a:pPr marL="0" indent="0">
              <a:buNone/>
            </a:pPr>
            <a:r>
              <a:rPr lang="en-GB" dirty="0"/>
              <a:t>Use the calculator to identify the carbon footprint of the following protein options (to serve </a:t>
            </a:r>
            <a:r>
              <a:rPr lang="en-GB" b="1" u="sng" dirty="0"/>
              <a:t>4</a:t>
            </a:r>
            <a:r>
              <a:rPr lang="en-GB" dirty="0"/>
              <a:t> people)</a:t>
            </a:r>
          </a:p>
          <a:p>
            <a:pPr marL="0" indent="0">
              <a:buNone/>
            </a:pPr>
            <a:r>
              <a:rPr lang="en-GB" dirty="0"/>
              <a:t>Start with:</a:t>
            </a:r>
          </a:p>
          <a:p>
            <a:pPr marL="0" indent="0">
              <a:buNone/>
            </a:pPr>
            <a:endParaRPr lang="en-GB" dirty="0"/>
          </a:p>
          <a:p>
            <a:pPr marL="457200" indent="-457200">
              <a:buFont typeface="+mj-lt"/>
              <a:buAutoNum type="arabicPeriod"/>
            </a:pPr>
            <a:r>
              <a:rPr lang="en-GB" dirty="0"/>
              <a:t>How does this change when you swap region of origin to UK within 50 miles?</a:t>
            </a:r>
          </a:p>
          <a:p>
            <a:pPr marL="457200" indent="-457200">
              <a:buFont typeface="+mj-lt"/>
              <a:buAutoNum type="arabicPeriod"/>
            </a:pPr>
            <a:r>
              <a:rPr lang="en-GB" dirty="0"/>
              <a:t>How does this change if you use half the amount of local beef mince and add 250g lentils (pulses) from Asia instead?</a:t>
            </a:r>
          </a:p>
          <a:p>
            <a:pPr marL="457200" indent="-457200">
              <a:buFont typeface="+mj-lt"/>
              <a:buAutoNum type="arabicPeriod"/>
            </a:pPr>
            <a:r>
              <a:rPr lang="en-GB" dirty="0"/>
              <a:t>How does the carbon footprint change if you use 500g UK (&gt;150 miles) Quorn?</a:t>
            </a:r>
          </a:p>
          <a:p>
            <a:pPr marL="457200" indent="-457200">
              <a:buFont typeface="+mj-lt"/>
              <a:buAutoNum type="arabicPeriod"/>
            </a:pPr>
            <a:r>
              <a:rPr lang="en-GB" dirty="0"/>
              <a:t>How does the carbon footprint change if you use 100g of cauliflower, 100g carrots, 100g sweet corn and 200g tinned tomatoes (&gt;150 miles)?</a:t>
            </a:r>
          </a:p>
          <a:p>
            <a:pPr marL="457200" indent="-457200">
              <a:buFont typeface="+mj-lt"/>
              <a:buAutoNum type="arabicPeriod"/>
            </a:pPr>
            <a:r>
              <a:rPr lang="en-GB" dirty="0"/>
              <a:t>Have a discussion in your group about the relative impact of these different food choices and whether you might make changes to your diet in response to this.</a:t>
            </a:r>
          </a:p>
          <a:p>
            <a:pPr marL="457200" indent="-457200">
              <a:buFont typeface="+mj-lt"/>
              <a:buAutoNum type="arabicPeriod"/>
            </a:pPr>
            <a:endParaRPr lang="en-GB" dirty="0"/>
          </a:p>
          <a:p>
            <a:pPr marL="0" indent="0">
              <a:buNone/>
            </a:pPr>
            <a:endParaRPr lang="en-GB" dirty="0"/>
          </a:p>
        </p:txBody>
      </p:sp>
      <p:sp>
        <p:nvSpPr>
          <p:cNvPr id="3" name="Title 2">
            <a:extLst>
              <a:ext uri="{FF2B5EF4-FFF2-40B4-BE49-F238E27FC236}">
                <a16:creationId xmlns:a16="http://schemas.microsoft.com/office/drawing/2014/main" id="{AB6F555F-D42B-6C44-A0D8-6A3229F3EFD3}"/>
              </a:ext>
            </a:extLst>
          </p:cNvPr>
          <p:cNvSpPr>
            <a:spLocks noGrp="1"/>
          </p:cNvSpPr>
          <p:nvPr>
            <p:ph type="title"/>
          </p:nvPr>
        </p:nvSpPr>
        <p:spPr>
          <a:xfrm>
            <a:off x="442912" y="426284"/>
            <a:ext cx="11306175" cy="827163"/>
          </a:xfrm>
        </p:spPr>
        <p:txBody>
          <a:bodyPr>
            <a:noAutofit/>
          </a:bodyPr>
          <a:lstStyle/>
          <a:p>
            <a:r>
              <a:rPr lang="en-US" sz="3200">
                <a:solidFill>
                  <a:schemeClr val="tx1"/>
                </a:solidFill>
                <a:latin typeface="Calibri Light"/>
                <a:cs typeface="Arial"/>
              </a:rPr>
              <a:t>Cottage Pie – The impact of protein choice on Carbon Footprint </a:t>
            </a:r>
          </a:p>
        </p:txBody>
      </p:sp>
      <p:pic>
        <p:nvPicPr>
          <p:cNvPr id="5" name="Picture 4">
            <a:extLst>
              <a:ext uri="{FF2B5EF4-FFF2-40B4-BE49-F238E27FC236}">
                <a16:creationId xmlns:a16="http://schemas.microsoft.com/office/drawing/2014/main" id="{C6010F5F-72F7-43A5-AF34-BDFE064673EE}"/>
              </a:ext>
            </a:extLst>
          </p:cNvPr>
          <p:cNvPicPr>
            <a:picLocks noChangeAspect="1"/>
          </p:cNvPicPr>
          <p:nvPr/>
        </p:nvPicPr>
        <p:blipFill>
          <a:blip r:embed="rId3"/>
          <a:stretch>
            <a:fillRect/>
          </a:stretch>
        </p:blipFill>
        <p:spPr>
          <a:xfrm>
            <a:off x="2758352" y="1894366"/>
            <a:ext cx="7588469" cy="877140"/>
          </a:xfrm>
          <a:prstGeom prst="rect">
            <a:avLst/>
          </a:prstGeom>
        </p:spPr>
      </p:pic>
      <p:sp>
        <p:nvSpPr>
          <p:cNvPr id="6" name="TextBox 5">
            <a:extLst>
              <a:ext uri="{FF2B5EF4-FFF2-40B4-BE49-F238E27FC236}">
                <a16:creationId xmlns:a16="http://schemas.microsoft.com/office/drawing/2014/main" id="{7132ED51-FCCF-494C-90E7-16B48B412359}"/>
              </a:ext>
            </a:extLst>
          </p:cNvPr>
          <p:cNvSpPr txBox="1"/>
          <p:nvPr/>
        </p:nvSpPr>
        <p:spPr>
          <a:xfrm>
            <a:off x="4469130" y="6390549"/>
            <a:ext cx="8769667" cy="338554"/>
          </a:xfrm>
          <a:prstGeom prst="rect">
            <a:avLst/>
          </a:prstGeom>
          <a:noFill/>
        </p:spPr>
        <p:txBody>
          <a:bodyPr wrap="square">
            <a:spAutoFit/>
          </a:bodyPr>
          <a:lstStyle/>
          <a:p>
            <a:r>
              <a:rPr lang="en-GB" sz="1600" dirty="0">
                <a:hlinkClick r:id="rId4"/>
              </a:rPr>
              <a:t>https://www.vegansociety.com/take-action/campaigns/plate-planet/carbon-calculator</a:t>
            </a:r>
            <a:r>
              <a:rPr lang="en-GB" sz="1600" b="1" dirty="0"/>
              <a:t> </a:t>
            </a:r>
            <a:r>
              <a:rPr lang="en-GB" sz="1600" dirty="0"/>
              <a:t>  </a:t>
            </a:r>
          </a:p>
        </p:txBody>
      </p:sp>
    </p:spTree>
    <p:extLst>
      <p:ext uri="{BB962C8B-B14F-4D97-AF65-F5344CB8AC3E}">
        <p14:creationId xmlns:p14="http://schemas.microsoft.com/office/powerpoint/2010/main" val="2918097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498</Words>
  <Application>Microsoft Office PowerPoint</Application>
  <PresentationFormat>Widescreen</PresentationFormat>
  <Paragraphs>40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Cottage Pie – The impact of protein choice on Carbon Footprint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Cottage Pie – The impact of protein choice on Carbon Footprint </dc:title>
  <dc:creator>Jessica Tasney</dc:creator>
  <cp:lastModifiedBy>Jessica Tasney</cp:lastModifiedBy>
  <cp:revision>1</cp:revision>
  <dcterms:created xsi:type="dcterms:W3CDTF">2022-06-20T18:32:23Z</dcterms:created>
  <dcterms:modified xsi:type="dcterms:W3CDTF">2022-06-20T18:33:23Z</dcterms:modified>
</cp:coreProperties>
</file>