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39" r:id="rId5"/>
  </p:sldMasterIdLst>
  <p:notesMasterIdLst>
    <p:notesMasterId r:id="rId35"/>
  </p:notesMasterIdLst>
  <p:sldIdLst>
    <p:sldId id="290" r:id="rId6"/>
    <p:sldId id="479" r:id="rId7"/>
    <p:sldId id="261" r:id="rId8"/>
    <p:sldId id="436" r:id="rId9"/>
    <p:sldId id="458" r:id="rId10"/>
    <p:sldId id="459" r:id="rId11"/>
    <p:sldId id="465" r:id="rId12"/>
    <p:sldId id="443" r:id="rId13"/>
    <p:sldId id="454" r:id="rId14"/>
    <p:sldId id="466" r:id="rId15"/>
    <p:sldId id="450" r:id="rId16"/>
    <p:sldId id="469" r:id="rId17"/>
    <p:sldId id="457" r:id="rId18"/>
    <p:sldId id="470" r:id="rId19"/>
    <p:sldId id="468" r:id="rId20"/>
    <p:sldId id="297" r:id="rId21"/>
    <p:sldId id="430" r:id="rId22"/>
    <p:sldId id="463" r:id="rId23"/>
    <p:sldId id="478" r:id="rId24"/>
    <p:sldId id="464" r:id="rId25"/>
    <p:sldId id="476" r:id="rId26"/>
    <p:sldId id="266" r:id="rId27"/>
    <p:sldId id="471" r:id="rId28"/>
    <p:sldId id="472" r:id="rId29"/>
    <p:sldId id="473" r:id="rId30"/>
    <p:sldId id="474" r:id="rId31"/>
    <p:sldId id="475" r:id="rId32"/>
    <p:sldId id="287" r:id="rId33"/>
    <p:sldId id="445"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an Evans" initials="SE" lastIdx="2" clrIdx="0">
    <p:extLst>
      <p:ext uri="{19B8F6BF-5375-455C-9EA6-DF929625EA0E}">
        <p15:presenceInfo xmlns:p15="http://schemas.microsoft.com/office/powerpoint/2012/main" userId="S::sian.evans@worc.ac.uk::271d70c7-607c-4608-a663-6d9d3b8c94e4" providerId="AD"/>
      </p:ext>
    </p:extLst>
  </p:cmAuthor>
  <p:cmAuthor id="2" name="Jessica Tasney" initials="JT" lastIdx="2" clrIdx="1">
    <p:extLst>
      <p:ext uri="{19B8F6BF-5375-455C-9EA6-DF929625EA0E}">
        <p15:presenceInfo xmlns:p15="http://schemas.microsoft.com/office/powerpoint/2012/main" userId="S::j.tasney@worc.ac.uk::2d570c17-11dc-43c7-834f-56bf4e3f70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5B"/>
    <a:srgbClr val="E5005B"/>
    <a:srgbClr val="81B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20F2E-E093-46A2-9DBE-3839FCACD581}" v="111" dt="2023-02-22T15:17:50.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9835" autoAdjust="0"/>
  </p:normalViewPr>
  <p:slideViewPr>
    <p:cSldViewPr snapToGrid="0">
      <p:cViewPr varScale="1">
        <p:scale>
          <a:sx n="45" d="100"/>
          <a:sy n="45" d="100"/>
        </p:scale>
        <p:origin x="30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Boom" userId="1c9434ae-81f5-445a-8bf7-be1b53d8b582" providerId="ADAL" clId="{58C20F2E-E093-46A2-9DBE-3839FCACD581}"/>
    <pc:docChg chg="undo custSel addSld delSld modSld sldOrd">
      <pc:chgData name="Katy Boom" userId="1c9434ae-81f5-445a-8bf7-be1b53d8b582" providerId="ADAL" clId="{58C20F2E-E093-46A2-9DBE-3839FCACD581}" dt="2023-02-22T15:32:57.662" v="623" actId="255"/>
      <pc:docMkLst>
        <pc:docMk/>
      </pc:docMkLst>
      <pc:sldChg chg="modNotesTx">
        <pc:chgData name="Katy Boom" userId="1c9434ae-81f5-445a-8bf7-be1b53d8b582" providerId="ADAL" clId="{58C20F2E-E093-46A2-9DBE-3839FCACD581}" dt="2023-01-10T16:11:18.747" v="341" actId="20577"/>
        <pc:sldMkLst>
          <pc:docMk/>
          <pc:sldMk cId="4224983685" sldId="266"/>
        </pc:sldMkLst>
      </pc:sldChg>
      <pc:sldChg chg="modSp mod modNotesTx">
        <pc:chgData name="Katy Boom" userId="1c9434ae-81f5-445a-8bf7-be1b53d8b582" providerId="ADAL" clId="{58C20F2E-E093-46A2-9DBE-3839FCACD581}" dt="2023-02-22T15:26:09.770" v="580" actId="20577"/>
        <pc:sldMkLst>
          <pc:docMk/>
          <pc:sldMk cId="3757461764" sldId="290"/>
        </pc:sldMkLst>
        <pc:spChg chg="mod">
          <ac:chgData name="Katy Boom" userId="1c9434ae-81f5-445a-8bf7-be1b53d8b582" providerId="ADAL" clId="{58C20F2E-E093-46A2-9DBE-3839FCACD581}" dt="2023-01-05T17:26:14.337" v="229" actId="20577"/>
          <ac:spMkLst>
            <pc:docMk/>
            <pc:sldMk cId="3757461764" sldId="290"/>
            <ac:spMk id="15" creationId="{20F64B42-3417-4F46-AA66-27C279B9FF54}"/>
          </ac:spMkLst>
        </pc:spChg>
      </pc:sldChg>
      <pc:sldChg chg="modNotesTx">
        <pc:chgData name="Katy Boom" userId="1c9434ae-81f5-445a-8bf7-be1b53d8b582" providerId="ADAL" clId="{58C20F2E-E093-46A2-9DBE-3839FCACD581}" dt="2023-02-22T15:27:30.919" v="620" actId="20577"/>
        <pc:sldMkLst>
          <pc:docMk/>
          <pc:sldMk cId="970146562" sldId="297"/>
        </pc:sldMkLst>
      </pc:sldChg>
      <pc:sldChg chg="modNotesTx">
        <pc:chgData name="Katy Boom" userId="1c9434ae-81f5-445a-8bf7-be1b53d8b582" providerId="ADAL" clId="{58C20F2E-E093-46A2-9DBE-3839FCACD581}" dt="2023-01-05T17:32:41.736" v="235" actId="20577"/>
        <pc:sldMkLst>
          <pc:docMk/>
          <pc:sldMk cId="3691667209" sldId="430"/>
        </pc:sldMkLst>
      </pc:sldChg>
      <pc:sldChg chg="modSp mod ord">
        <pc:chgData name="Katy Boom" userId="1c9434ae-81f5-445a-8bf7-be1b53d8b582" providerId="ADAL" clId="{58C20F2E-E093-46A2-9DBE-3839FCACD581}" dt="2023-02-22T15:32:57.662" v="623" actId="255"/>
        <pc:sldMkLst>
          <pc:docMk/>
          <pc:sldMk cId="3452641496" sldId="445"/>
        </pc:sldMkLst>
        <pc:spChg chg="mod">
          <ac:chgData name="Katy Boom" userId="1c9434ae-81f5-445a-8bf7-be1b53d8b582" providerId="ADAL" clId="{58C20F2E-E093-46A2-9DBE-3839FCACD581}" dt="2023-02-22T15:32:57.662" v="623" actId="255"/>
          <ac:spMkLst>
            <pc:docMk/>
            <pc:sldMk cId="3452641496" sldId="445"/>
            <ac:spMk id="2" creationId="{31807E0D-AFC3-4D95-B1CA-96FEBE86F206}"/>
          </ac:spMkLst>
        </pc:spChg>
      </pc:sldChg>
      <pc:sldChg chg="modSp del mod modNotesTx">
        <pc:chgData name="Katy Boom" userId="1c9434ae-81f5-445a-8bf7-be1b53d8b582" providerId="ADAL" clId="{58C20F2E-E093-46A2-9DBE-3839FCACD581}" dt="2023-01-05T18:15:51.204" v="299" actId="47"/>
        <pc:sldMkLst>
          <pc:docMk/>
          <pc:sldMk cId="1961207515" sldId="448"/>
        </pc:sldMkLst>
        <pc:spChg chg="mod">
          <ac:chgData name="Katy Boom" userId="1c9434ae-81f5-445a-8bf7-be1b53d8b582" providerId="ADAL" clId="{58C20F2E-E093-46A2-9DBE-3839FCACD581}" dt="2023-01-05T18:15:46.164" v="298" actId="6549"/>
          <ac:spMkLst>
            <pc:docMk/>
            <pc:sldMk cId="1961207515" sldId="448"/>
            <ac:spMk id="4" creationId="{80B4B476-0A78-4EAE-B07F-2AD399C79FF4}"/>
          </ac:spMkLst>
        </pc:spChg>
      </pc:sldChg>
      <pc:sldChg chg="ord">
        <pc:chgData name="Katy Boom" userId="1c9434ae-81f5-445a-8bf7-be1b53d8b582" providerId="ADAL" clId="{58C20F2E-E093-46A2-9DBE-3839FCACD581}" dt="2023-02-22T15:17:27.914" v="544"/>
        <pc:sldMkLst>
          <pc:docMk/>
          <pc:sldMk cId="1790278121" sldId="450"/>
        </pc:sldMkLst>
      </pc:sldChg>
      <pc:sldChg chg="modSp mod modNotesTx">
        <pc:chgData name="Katy Boom" userId="1c9434ae-81f5-445a-8bf7-be1b53d8b582" providerId="ADAL" clId="{58C20F2E-E093-46A2-9DBE-3839FCACD581}" dt="2023-02-22T15:26:38.072" v="592" actId="20577"/>
        <pc:sldMkLst>
          <pc:docMk/>
          <pc:sldMk cId="3797560379" sldId="463"/>
        </pc:sldMkLst>
        <pc:spChg chg="mod">
          <ac:chgData name="Katy Boom" userId="1c9434ae-81f5-445a-8bf7-be1b53d8b582" providerId="ADAL" clId="{58C20F2E-E093-46A2-9DBE-3839FCACD581}" dt="2023-02-22T15:26:38.072" v="592" actId="20577"/>
          <ac:spMkLst>
            <pc:docMk/>
            <pc:sldMk cId="3797560379" sldId="463"/>
            <ac:spMk id="2" creationId="{AC97F8E9-6516-4274-8090-D1757001D803}"/>
          </ac:spMkLst>
        </pc:spChg>
      </pc:sldChg>
      <pc:sldChg chg="delSp modSp mod ord delAnim modNotesTx">
        <pc:chgData name="Katy Boom" userId="1c9434ae-81f5-445a-8bf7-be1b53d8b582" providerId="ADAL" clId="{58C20F2E-E093-46A2-9DBE-3839FCACD581}" dt="2023-02-22T15:26:55.561" v="602" actId="20577"/>
        <pc:sldMkLst>
          <pc:docMk/>
          <pc:sldMk cId="747844210" sldId="464"/>
        </pc:sldMkLst>
        <pc:spChg chg="mod">
          <ac:chgData name="Katy Boom" userId="1c9434ae-81f5-445a-8bf7-be1b53d8b582" providerId="ADAL" clId="{58C20F2E-E093-46A2-9DBE-3839FCACD581}" dt="2023-02-22T15:26:55.561" v="602" actId="20577"/>
          <ac:spMkLst>
            <pc:docMk/>
            <pc:sldMk cId="747844210" sldId="464"/>
            <ac:spMk id="2" creationId="{AC97F8E9-6516-4274-8090-D1757001D803}"/>
          </ac:spMkLst>
        </pc:spChg>
        <pc:spChg chg="del mod">
          <ac:chgData name="Katy Boom" userId="1c9434ae-81f5-445a-8bf7-be1b53d8b582" providerId="ADAL" clId="{58C20F2E-E093-46A2-9DBE-3839FCACD581}" dt="2023-01-05T18:12:46.812" v="272" actId="478"/>
          <ac:spMkLst>
            <pc:docMk/>
            <pc:sldMk cId="747844210" sldId="464"/>
            <ac:spMk id="7" creationId="{220020C4-7AC6-4DEA-A037-75A55CA3531A}"/>
          </ac:spMkLst>
        </pc:spChg>
      </pc:sldChg>
      <pc:sldChg chg="modNotesTx">
        <pc:chgData name="Katy Boom" userId="1c9434ae-81f5-445a-8bf7-be1b53d8b582" providerId="ADAL" clId="{58C20F2E-E093-46A2-9DBE-3839FCACD581}" dt="2023-02-22T15:13:43.250" v="508"/>
        <pc:sldMkLst>
          <pc:docMk/>
          <pc:sldMk cId="1439085830" sldId="465"/>
        </pc:sldMkLst>
      </pc:sldChg>
      <pc:sldChg chg="ord modNotesTx">
        <pc:chgData name="Katy Boom" userId="1c9434ae-81f5-445a-8bf7-be1b53d8b582" providerId="ADAL" clId="{58C20F2E-E093-46A2-9DBE-3839FCACD581}" dt="2023-02-22T15:17:34.496" v="546"/>
        <pc:sldMkLst>
          <pc:docMk/>
          <pc:sldMk cId="2472399456" sldId="466"/>
        </pc:sldMkLst>
      </pc:sldChg>
      <pc:sldChg chg="delSp modSp del mod modNotesTx">
        <pc:chgData name="Katy Boom" userId="1c9434ae-81f5-445a-8bf7-be1b53d8b582" providerId="ADAL" clId="{58C20F2E-E093-46A2-9DBE-3839FCACD581}" dt="2023-02-22T15:13:50.029" v="509" actId="47"/>
        <pc:sldMkLst>
          <pc:docMk/>
          <pc:sldMk cId="313704497" sldId="467"/>
        </pc:sldMkLst>
        <pc:spChg chg="mod">
          <ac:chgData name="Katy Boom" userId="1c9434ae-81f5-445a-8bf7-be1b53d8b582" providerId="ADAL" clId="{58C20F2E-E093-46A2-9DBE-3839FCACD581}" dt="2023-02-22T15:13:34.110" v="505" actId="21"/>
          <ac:spMkLst>
            <pc:docMk/>
            <pc:sldMk cId="313704497" sldId="467"/>
            <ac:spMk id="2" creationId="{06420BC5-7142-4253-A2AD-D414AD611EC3}"/>
          </ac:spMkLst>
        </pc:spChg>
        <pc:spChg chg="del mod">
          <ac:chgData name="Katy Boom" userId="1c9434ae-81f5-445a-8bf7-be1b53d8b582" providerId="ADAL" clId="{58C20F2E-E093-46A2-9DBE-3839FCACD581}" dt="2023-02-22T15:12:13.645" v="501" actId="478"/>
          <ac:spMkLst>
            <pc:docMk/>
            <pc:sldMk cId="313704497" sldId="467"/>
            <ac:spMk id="6" creationId="{9759DB68-9DA3-41C0-95C3-D46D89B66A42}"/>
          </ac:spMkLst>
        </pc:spChg>
      </pc:sldChg>
      <pc:sldChg chg="modNotesTx">
        <pc:chgData name="Katy Boom" userId="1c9434ae-81f5-445a-8bf7-be1b53d8b582" providerId="ADAL" clId="{58C20F2E-E093-46A2-9DBE-3839FCACD581}" dt="2023-01-05T17:32:10.264" v="231" actId="20577"/>
        <pc:sldMkLst>
          <pc:docMk/>
          <pc:sldMk cId="1638868180" sldId="470"/>
        </pc:sldMkLst>
      </pc:sldChg>
      <pc:sldChg chg="addSp modSp mod modNotesTx">
        <pc:chgData name="Katy Boom" userId="1c9434ae-81f5-445a-8bf7-be1b53d8b582" providerId="ADAL" clId="{58C20F2E-E093-46A2-9DBE-3839FCACD581}" dt="2023-01-05T11:15:41.565" v="210" actId="1076"/>
        <pc:sldMkLst>
          <pc:docMk/>
          <pc:sldMk cId="134114251" sldId="471"/>
        </pc:sldMkLst>
        <pc:spChg chg="mod">
          <ac:chgData name="Katy Boom" userId="1c9434ae-81f5-445a-8bf7-be1b53d8b582" providerId="ADAL" clId="{58C20F2E-E093-46A2-9DBE-3839FCACD581}" dt="2023-01-05T11:09:00.568" v="154" actId="1076"/>
          <ac:spMkLst>
            <pc:docMk/>
            <pc:sldMk cId="134114251" sldId="471"/>
            <ac:spMk id="2" creationId="{005161D0-E58A-4D77-846D-88552E218D50}"/>
          </ac:spMkLst>
        </pc:spChg>
        <pc:spChg chg="mod">
          <ac:chgData name="Katy Boom" userId="1c9434ae-81f5-445a-8bf7-be1b53d8b582" providerId="ADAL" clId="{58C20F2E-E093-46A2-9DBE-3839FCACD581}" dt="2023-01-05T11:08:49.541" v="152" actId="1076"/>
          <ac:spMkLst>
            <pc:docMk/>
            <pc:sldMk cId="134114251" sldId="471"/>
            <ac:spMk id="3" creationId="{0A8524EF-820B-44DC-B396-91B417408210}"/>
          </ac:spMkLst>
        </pc:spChg>
        <pc:spChg chg="mod">
          <ac:chgData name="Katy Boom" userId="1c9434ae-81f5-445a-8bf7-be1b53d8b582" providerId="ADAL" clId="{58C20F2E-E093-46A2-9DBE-3839FCACD581}" dt="2023-01-05T11:09:11.690" v="155" actId="255"/>
          <ac:spMkLst>
            <pc:docMk/>
            <pc:sldMk cId="134114251" sldId="471"/>
            <ac:spMk id="4" creationId="{FC993C88-82FC-486E-832B-0E06C21EC9F9}"/>
          </ac:spMkLst>
        </pc:spChg>
        <pc:picChg chg="add mod">
          <ac:chgData name="Katy Boom" userId="1c9434ae-81f5-445a-8bf7-be1b53d8b582" providerId="ADAL" clId="{58C20F2E-E093-46A2-9DBE-3839FCACD581}" dt="2023-01-05T11:15:41.565" v="210" actId="1076"/>
          <ac:picMkLst>
            <pc:docMk/>
            <pc:sldMk cId="134114251" sldId="471"/>
            <ac:picMk id="5" creationId="{C276A7F0-7E5F-4FE1-B20D-5E62FE300147}"/>
          </ac:picMkLst>
        </pc:picChg>
      </pc:sldChg>
      <pc:sldChg chg="addSp delSp modSp mod modNotesTx">
        <pc:chgData name="Katy Boom" userId="1c9434ae-81f5-445a-8bf7-be1b53d8b582" providerId="ADAL" clId="{58C20F2E-E093-46A2-9DBE-3839FCACD581}" dt="2023-01-05T11:15:45.149" v="211"/>
        <pc:sldMkLst>
          <pc:docMk/>
          <pc:sldMk cId="2408539055" sldId="472"/>
        </pc:sldMkLst>
        <pc:spChg chg="mod">
          <ac:chgData name="Katy Boom" userId="1c9434ae-81f5-445a-8bf7-be1b53d8b582" providerId="ADAL" clId="{58C20F2E-E093-46A2-9DBE-3839FCACD581}" dt="2023-01-05T11:13:16.916" v="160" actId="255"/>
          <ac:spMkLst>
            <pc:docMk/>
            <pc:sldMk cId="2408539055" sldId="472"/>
            <ac:spMk id="2" creationId="{02942C0B-32C2-4B17-AE0A-F456119693AB}"/>
          </ac:spMkLst>
        </pc:spChg>
        <pc:spChg chg="mod">
          <ac:chgData name="Katy Boom" userId="1c9434ae-81f5-445a-8bf7-be1b53d8b582" providerId="ADAL" clId="{58C20F2E-E093-46A2-9DBE-3839FCACD581}" dt="2023-01-05T11:13:07.056" v="159" actId="1076"/>
          <ac:spMkLst>
            <pc:docMk/>
            <pc:sldMk cId="2408539055" sldId="472"/>
            <ac:spMk id="3" creationId="{EBBEA136-CA6A-4E96-9F08-BE437C97C663}"/>
          </ac:spMkLst>
        </pc:spChg>
        <pc:spChg chg="del mod">
          <ac:chgData name="Katy Boom" userId="1c9434ae-81f5-445a-8bf7-be1b53d8b582" providerId="ADAL" clId="{58C20F2E-E093-46A2-9DBE-3839FCACD581}" dt="2023-01-05T11:05:51.479" v="99" actId="478"/>
          <ac:spMkLst>
            <pc:docMk/>
            <pc:sldMk cId="2408539055" sldId="472"/>
            <ac:spMk id="4" creationId="{264CDEA8-2B60-43B6-AF57-76F02B61682A}"/>
          </ac:spMkLst>
        </pc:spChg>
        <pc:spChg chg="add mod">
          <ac:chgData name="Katy Boom" userId="1c9434ae-81f5-445a-8bf7-be1b53d8b582" providerId="ADAL" clId="{58C20F2E-E093-46A2-9DBE-3839FCACD581}" dt="2023-01-05T11:13:23.607" v="161" actId="255"/>
          <ac:spMkLst>
            <pc:docMk/>
            <pc:sldMk cId="2408539055" sldId="472"/>
            <ac:spMk id="6" creationId="{6ADBAE51-6021-4275-8074-EF8E7575150B}"/>
          </ac:spMkLst>
        </pc:spChg>
        <pc:picChg chg="add mod">
          <ac:chgData name="Katy Boom" userId="1c9434ae-81f5-445a-8bf7-be1b53d8b582" providerId="ADAL" clId="{58C20F2E-E093-46A2-9DBE-3839FCACD581}" dt="2023-01-05T11:15:45.149" v="211"/>
          <ac:picMkLst>
            <pc:docMk/>
            <pc:sldMk cId="2408539055" sldId="472"/>
            <ac:picMk id="7" creationId="{9B9CE02F-C42E-4AD4-9549-F3CD6EE3B86E}"/>
          </ac:picMkLst>
        </pc:picChg>
      </pc:sldChg>
      <pc:sldChg chg="addSp modSp mod modNotesTx">
        <pc:chgData name="Katy Boom" userId="1c9434ae-81f5-445a-8bf7-be1b53d8b582" providerId="ADAL" clId="{58C20F2E-E093-46A2-9DBE-3839FCACD581}" dt="2023-01-05T11:15:59.984" v="213" actId="1076"/>
        <pc:sldMkLst>
          <pc:docMk/>
          <pc:sldMk cId="2991114681" sldId="473"/>
        </pc:sldMkLst>
        <pc:spChg chg="mod">
          <ac:chgData name="Katy Boom" userId="1c9434ae-81f5-445a-8bf7-be1b53d8b582" providerId="ADAL" clId="{58C20F2E-E093-46A2-9DBE-3839FCACD581}" dt="2023-01-05T11:07:55.198" v="147" actId="255"/>
          <ac:spMkLst>
            <pc:docMk/>
            <pc:sldMk cId="2991114681" sldId="473"/>
            <ac:spMk id="2" creationId="{F4651160-8F4B-4E84-A3E7-45DB88462699}"/>
          </ac:spMkLst>
        </pc:spChg>
        <pc:spChg chg="mod">
          <ac:chgData name="Katy Boom" userId="1c9434ae-81f5-445a-8bf7-be1b53d8b582" providerId="ADAL" clId="{58C20F2E-E093-46A2-9DBE-3839FCACD581}" dt="2023-01-05T11:07:38.804" v="145" actId="1076"/>
          <ac:spMkLst>
            <pc:docMk/>
            <pc:sldMk cId="2991114681" sldId="473"/>
            <ac:spMk id="3" creationId="{8D413D90-27D3-4CF1-9E0F-3D4C7B577BCA}"/>
          </ac:spMkLst>
        </pc:spChg>
        <pc:spChg chg="mod">
          <ac:chgData name="Katy Boom" userId="1c9434ae-81f5-445a-8bf7-be1b53d8b582" providerId="ADAL" clId="{58C20F2E-E093-46A2-9DBE-3839FCACD581}" dt="2023-01-05T11:08:14.513" v="148" actId="255"/>
          <ac:spMkLst>
            <pc:docMk/>
            <pc:sldMk cId="2991114681" sldId="473"/>
            <ac:spMk id="4" creationId="{F96F85CD-A082-441C-8567-6C7D760BCD43}"/>
          </ac:spMkLst>
        </pc:spChg>
        <pc:picChg chg="add mod">
          <ac:chgData name="Katy Boom" userId="1c9434ae-81f5-445a-8bf7-be1b53d8b582" providerId="ADAL" clId="{58C20F2E-E093-46A2-9DBE-3839FCACD581}" dt="2023-01-05T11:15:59.984" v="213" actId="1076"/>
          <ac:picMkLst>
            <pc:docMk/>
            <pc:sldMk cId="2991114681" sldId="473"/>
            <ac:picMk id="5" creationId="{59CA7BC7-D13D-4D31-8BA5-0D3E3A1FDA05}"/>
          </ac:picMkLst>
        </pc:picChg>
      </pc:sldChg>
      <pc:sldChg chg="addSp modSp mod modNotesTx">
        <pc:chgData name="Katy Boom" userId="1c9434ae-81f5-445a-8bf7-be1b53d8b582" providerId="ADAL" clId="{58C20F2E-E093-46A2-9DBE-3839FCACD581}" dt="2023-01-05T11:16:04.626" v="214"/>
        <pc:sldMkLst>
          <pc:docMk/>
          <pc:sldMk cId="3600996201" sldId="474"/>
        </pc:sldMkLst>
        <pc:spChg chg="mod">
          <ac:chgData name="Katy Boom" userId="1c9434ae-81f5-445a-8bf7-be1b53d8b582" providerId="ADAL" clId="{58C20F2E-E093-46A2-9DBE-3839FCACD581}" dt="2023-01-05T11:13:59.231" v="167" actId="255"/>
          <ac:spMkLst>
            <pc:docMk/>
            <pc:sldMk cId="3600996201" sldId="474"/>
            <ac:spMk id="2" creationId="{CAFE9E23-C5F5-42B2-AD3D-387DB438C883}"/>
          </ac:spMkLst>
        </pc:spChg>
        <pc:spChg chg="mod">
          <ac:chgData name="Katy Boom" userId="1c9434ae-81f5-445a-8bf7-be1b53d8b582" providerId="ADAL" clId="{58C20F2E-E093-46A2-9DBE-3839FCACD581}" dt="2023-01-05T11:13:51.322" v="166" actId="1076"/>
          <ac:spMkLst>
            <pc:docMk/>
            <pc:sldMk cId="3600996201" sldId="474"/>
            <ac:spMk id="3" creationId="{5D2E0C39-9520-45B7-9BF4-FE042566DDB6}"/>
          </ac:spMkLst>
        </pc:spChg>
        <pc:spChg chg="mod">
          <ac:chgData name="Katy Boom" userId="1c9434ae-81f5-445a-8bf7-be1b53d8b582" providerId="ADAL" clId="{58C20F2E-E093-46A2-9DBE-3839FCACD581}" dt="2023-01-05T11:14:09.310" v="168" actId="255"/>
          <ac:spMkLst>
            <pc:docMk/>
            <pc:sldMk cId="3600996201" sldId="474"/>
            <ac:spMk id="4" creationId="{614B3FEE-C31C-4EF4-AFA7-DCF0C0E7ADC4}"/>
          </ac:spMkLst>
        </pc:spChg>
        <pc:picChg chg="add mod">
          <ac:chgData name="Katy Boom" userId="1c9434ae-81f5-445a-8bf7-be1b53d8b582" providerId="ADAL" clId="{58C20F2E-E093-46A2-9DBE-3839FCACD581}" dt="2023-01-05T11:16:04.626" v="214"/>
          <ac:picMkLst>
            <pc:docMk/>
            <pc:sldMk cId="3600996201" sldId="474"/>
            <ac:picMk id="5" creationId="{DFBD432F-A1D4-4435-BD5D-370F8C922C51}"/>
          </ac:picMkLst>
        </pc:picChg>
      </pc:sldChg>
      <pc:sldChg chg="addSp modSp mod modNotesTx">
        <pc:chgData name="Katy Boom" userId="1c9434ae-81f5-445a-8bf7-be1b53d8b582" providerId="ADAL" clId="{58C20F2E-E093-46A2-9DBE-3839FCACD581}" dt="2023-01-05T11:16:09.794" v="215"/>
        <pc:sldMkLst>
          <pc:docMk/>
          <pc:sldMk cId="2783278102" sldId="475"/>
        </pc:sldMkLst>
        <pc:spChg chg="mod">
          <ac:chgData name="Katy Boom" userId="1c9434ae-81f5-445a-8bf7-be1b53d8b582" providerId="ADAL" clId="{58C20F2E-E093-46A2-9DBE-3839FCACD581}" dt="2023-01-05T11:14:48.242" v="190" actId="255"/>
          <ac:spMkLst>
            <pc:docMk/>
            <pc:sldMk cId="2783278102" sldId="475"/>
            <ac:spMk id="2" creationId="{3F9614C9-334B-497B-B3E9-6B17D395942D}"/>
          </ac:spMkLst>
        </pc:spChg>
        <pc:spChg chg="mod">
          <ac:chgData name="Katy Boom" userId="1c9434ae-81f5-445a-8bf7-be1b53d8b582" providerId="ADAL" clId="{58C20F2E-E093-46A2-9DBE-3839FCACD581}" dt="2023-01-05T11:14:41.664" v="189" actId="1076"/>
          <ac:spMkLst>
            <pc:docMk/>
            <pc:sldMk cId="2783278102" sldId="475"/>
            <ac:spMk id="3" creationId="{E8C5A90C-5E76-424E-9C8A-C4601D3D3668}"/>
          </ac:spMkLst>
        </pc:spChg>
        <pc:spChg chg="mod">
          <ac:chgData name="Katy Boom" userId="1c9434ae-81f5-445a-8bf7-be1b53d8b582" providerId="ADAL" clId="{58C20F2E-E093-46A2-9DBE-3839FCACD581}" dt="2023-01-05T11:14:55.973" v="191" actId="255"/>
          <ac:spMkLst>
            <pc:docMk/>
            <pc:sldMk cId="2783278102" sldId="475"/>
            <ac:spMk id="4" creationId="{F4F89E29-FBAB-4DE8-99EC-7F97C738AC98}"/>
          </ac:spMkLst>
        </pc:spChg>
        <pc:picChg chg="add mod">
          <ac:chgData name="Katy Boom" userId="1c9434ae-81f5-445a-8bf7-be1b53d8b582" providerId="ADAL" clId="{58C20F2E-E093-46A2-9DBE-3839FCACD581}" dt="2023-01-05T11:16:09.794" v="215"/>
          <ac:picMkLst>
            <pc:docMk/>
            <pc:sldMk cId="2783278102" sldId="475"/>
            <ac:picMk id="5" creationId="{FA1D1BB1-408A-40C0-AF6F-74A6FC8D9030}"/>
          </ac:picMkLst>
        </pc:picChg>
      </pc:sldChg>
      <pc:sldChg chg="ord">
        <pc:chgData name="Katy Boom" userId="1c9434ae-81f5-445a-8bf7-be1b53d8b582" providerId="ADAL" clId="{58C20F2E-E093-46A2-9DBE-3839FCACD581}" dt="2023-01-10T16:10:35.972" v="336"/>
        <pc:sldMkLst>
          <pc:docMk/>
          <pc:sldMk cId="3075215019" sldId="478"/>
        </pc:sldMkLst>
      </pc:sldChg>
      <pc:sldChg chg="delSp modSp new mod ord">
        <pc:chgData name="Katy Boom" userId="1c9434ae-81f5-445a-8bf7-be1b53d8b582" providerId="ADAL" clId="{58C20F2E-E093-46A2-9DBE-3839FCACD581}" dt="2023-02-16T13:49:20.508" v="472"/>
        <pc:sldMkLst>
          <pc:docMk/>
          <pc:sldMk cId="12790456" sldId="479"/>
        </pc:sldMkLst>
        <pc:spChg chg="mod">
          <ac:chgData name="Katy Boom" userId="1c9434ae-81f5-445a-8bf7-be1b53d8b582" providerId="ADAL" clId="{58C20F2E-E093-46A2-9DBE-3839FCACD581}" dt="2023-02-16T13:48:35.839" v="448"/>
          <ac:spMkLst>
            <pc:docMk/>
            <pc:sldMk cId="12790456" sldId="479"/>
            <ac:spMk id="2" creationId="{BA64F3A0-EA25-8E74-4B2F-972553A427B5}"/>
          </ac:spMkLst>
        </pc:spChg>
        <pc:spChg chg="mod">
          <ac:chgData name="Katy Boom" userId="1c9434ae-81f5-445a-8bf7-be1b53d8b582" providerId="ADAL" clId="{58C20F2E-E093-46A2-9DBE-3839FCACD581}" dt="2023-02-16T13:48:47.938" v="469" actId="20577"/>
          <ac:spMkLst>
            <pc:docMk/>
            <pc:sldMk cId="12790456" sldId="479"/>
            <ac:spMk id="3" creationId="{2BBB386D-984F-BCFA-7246-2BCE430288F6}"/>
          </ac:spMkLst>
        </pc:spChg>
        <pc:spChg chg="del">
          <ac:chgData name="Katy Boom" userId="1c9434ae-81f5-445a-8bf7-be1b53d8b582" providerId="ADAL" clId="{58C20F2E-E093-46A2-9DBE-3839FCACD581}" dt="2023-02-16T13:48:57.968" v="470" actId="478"/>
          <ac:spMkLst>
            <pc:docMk/>
            <pc:sldMk cId="12790456" sldId="479"/>
            <ac:spMk id="4" creationId="{F2EBD241-6E67-46B0-4FB5-B7CF29964741}"/>
          </ac:spMkLst>
        </pc:spChg>
      </pc:sldChg>
    </pc:docChg>
  </pc:docChgLst>
  <pc:docChgLst>
    <pc:chgData name="Katy Boom" userId="1c9434ae-81f5-445a-8bf7-be1b53d8b582" providerId="ADAL" clId="{58690260-8D4F-47C3-BC79-98EE4D712E25}"/>
    <pc:docChg chg="custSel addSld delSld modSld">
      <pc:chgData name="Katy Boom" userId="1c9434ae-81f5-445a-8bf7-be1b53d8b582" providerId="ADAL" clId="{58690260-8D4F-47C3-BC79-98EE4D712E25}" dt="2023-01-05T21:20:51.171" v="42" actId="47"/>
      <pc:docMkLst>
        <pc:docMk/>
      </pc:docMkLst>
      <pc:sldChg chg="addSp delSp modSp new mod">
        <pc:chgData name="Katy Boom" userId="1c9434ae-81f5-445a-8bf7-be1b53d8b582" providerId="ADAL" clId="{58690260-8D4F-47C3-BC79-98EE4D712E25}" dt="2023-01-05T20:38:07.769" v="17" actId="14100"/>
        <pc:sldMkLst>
          <pc:docMk/>
          <pc:sldMk cId="2437823390" sldId="476"/>
        </pc:sldMkLst>
        <pc:spChg chg="del">
          <ac:chgData name="Katy Boom" userId="1c9434ae-81f5-445a-8bf7-be1b53d8b582" providerId="ADAL" clId="{58690260-8D4F-47C3-BC79-98EE4D712E25}" dt="2023-01-05T20:33:02.306" v="11" actId="478"/>
          <ac:spMkLst>
            <pc:docMk/>
            <pc:sldMk cId="2437823390" sldId="476"/>
            <ac:spMk id="2" creationId="{2A74A517-1ECA-4552-A53D-812C19A06B03}"/>
          </ac:spMkLst>
        </pc:spChg>
        <pc:spChg chg="del">
          <ac:chgData name="Katy Boom" userId="1c9434ae-81f5-445a-8bf7-be1b53d8b582" providerId="ADAL" clId="{58690260-8D4F-47C3-BC79-98EE4D712E25}" dt="2023-01-05T20:32:56.615" v="10" actId="478"/>
          <ac:spMkLst>
            <pc:docMk/>
            <pc:sldMk cId="2437823390" sldId="476"/>
            <ac:spMk id="3" creationId="{5DC782B3-B55F-4E66-BFCB-E047C0418AB1}"/>
          </ac:spMkLst>
        </pc:spChg>
        <pc:spChg chg="del mod">
          <ac:chgData name="Katy Boom" userId="1c9434ae-81f5-445a-8bf7-be1b53d8b582" providerId="ADAL" clId="{58690260-8D4F-47C3-BC79-98EE4D712E25}" dt="2023-01-05T20:32:32.856" v="6" actId="478"/>
          <ac:spMkLst>
            <pc:docMk/>
            <pc:sldMk cId="2437823390" sldId="476"/>
            <ac:spMk id="4" creationId="{49851643-8942-434C-A54D-12F161035DF7}"/>
          </ac:spMkLst>
        </pc:spChg>
        <pc:spChg chg="del">
          <ac:chgData name="Katy Boom" userId="1c9434ae-81f5-445a-8bf7-be1b53d8b582" providerId="ADAL" clId="{58690260-8D4F-47C3-BC79-98EE4D712E25}" dt="2023-01-05T20:33:10.128" v="12" actId="478"/>
          <ac:spMkLst>
            <pc:docMk/>
            <pc:sldMk cId="2437823390" sldId="476"/>
            <ac:spMk id="5" creationId="{BF187438-1728-46EC-926C-B9CC9A15563B}"/>
          </ac:spMkLst>
        </pc:spChg>
        <pc:spChg chg="del mod">
          <ac:chgData name="Katy Boom" userId="1c9434ae-81f5-445a-8bf7-be1b53d8b582" providerId="ADAL" clId="{58690260-8D4F-47C3-BC79-98EE4D712E25}" dt="2023-01-05T20:32:39.999" v="8" actId="478"/>
          <ac:spMkLst>
            <pc:docMk/>
            <pc:sldMk cId="2437823390" sldId="476"/>
            <ac:spMk id="6" creationId="{E92C4069-0015-4D43-A26A-9DC2522832F4}"/>
          </ac:spMkLst>
        </pc:spChg>
        <pc:spChg chg="del">
          <ac:chgData name="Katy Boom" userId="1c9434ae-81f5-445a-8bf7-be1b53d8b582" providerId="ADAL" clId="{58690260-8D4F-47C3-BC79-98EE4D712E25}" dt="2023-01-05T20:32:45.312" v="9" actId="478"/>
          <ac:spMkLst>
            <pc:docMk/>
            <pc:sldMk cId="2437823390" sldId="476"/>
            <ac:spMk id="7" creationId="{CF8385B1-6CB3-4F85-BD8A-B8224D1CFD94}"/>
          </ac:spMkLst>
        </pc:spChg>
        <pc:picChg chg="add mod">
          <ac:chgData name="Katy Boom" userId="1c9434ae-81f5-445a-8bf7-be1b53d8b582" providerId="ADAL" clId="{58690260-8D4F-47C3-BC79-98EE4D712E25}" dt="2023-01-05T20:38:07.769" v="17" actId="14100"/>
          <ac:picMkLst>
            <pc:docMk/>
            <pc:sldMk cId="2437823390" sldId="476"/>
            <ac:picMk id="8" creationId="{B9B3FE98-330C-4C19-9FCC-EB261DAFE558}"/>
          </ac:picMkLst>
        </pc:picChg>
        <pc:picChg chg="del">
          <ac:chgData name="Katy Boom" userId="1c9434ae-81f5-445a-8bf7-be1b53d8b582" providerId="ADAL" clId="{58690260-8D4F-47C3-BC79-98EE4D712E25}" dt="2023-01-05T20:35:56.410" v="14"/>
          <ac:picMkLst>
            <pc:docMk/>
            <pc:sldMk cId="2437823390" sldId="476"/>
            <ac:picMk id="9" creationId="{C9C82DDF-1947-4E08-9942-AE046285DE12}"/>
          </ac:picMkLst>
        </pc:picChg>
      </pc:sldChg>
      <pc:sldChg chg="addSp delSp modSp new del mod modClrScheme chgLayout">
        <pc:chgData name="Katy Boom" userId="1c9434ae-81f5-445a-8bf7-be1b53d8b582" providerId="ADAL" clId="{58690260-8D4F-47C3-BC79-98EE4D712E25}" dt="2023-01-05T21:20:51.171" v="42" actId="47"/>
        <pc:sldMkLst>
          <pc:docMk/>
          <pc:sldMk cId="97784964" sldId="477"/>
        </pc:sldMkLst>
        <pc:spChg chg="del">
          <ac:chgData name="Katy Boom" userId="1c9434ae-81f5-445a-8bf7-be1b53d8b582" providerId="ADAL" clId="{58690260-8D4F-47C3-BC79-98EE4D712E25}" dt="2023-01-05T21:15:59.872" v="21"/>
          <ac:spMkLst>
            <pc:docMk/>
            <pc:sldMk cId="97784964" sldId="477"/>
            <ac:spMk id="2" creationId="{614570BC-B837-4E61-9E25-97AC9B8E9FC3}"/>
          </ac:spMkLst>
        </pc:spChg>
        <pc:spChg chg="del">
          <ac:chgData name="Katy Boom" userId="1c9434ae-81f5-445a-8bf7-be1b53d8b582" providerId="ADAL" clId="{58690260-8D4F-47C3-BC79-98EE4D712E25}" dt="2023-01-05T21:15:59.872" v="21"/>
          <ac:spMkLst>
            <pc:docMk/>
            <pc:sldMk cId="97784964" sldId="477"/>
            <ac:spMk id="3" creationId="{C7980627-CE8C-4DC4-9E3A-8ADDAE89D292}"/>
          </ac:spMkLst>
        </pc:spChg>
        <pc:spChg chg="del">
          <ac:chgData name="Katy Boom" userId="1c9434ae-81f5-445a-8bf7-be1b53d8b582" providerId="ADAL" clId="{58690260-8D4F-47C3-BC79-98EE4D712E25}" dt="2023-01-05T21:15:34.124" v="19" actId="478"/>
          <ac:spMkLst>
            <pc:docMk/>
            <pc:sldMk cId="97784964" sldId="477"/>
            <ac:spMk id="4" creationId="{12DB3066-1214-49FD-8368-FA51AF9B777D}"/>
          </ac:spMkLst>
        </pc:spChg>
        <pc:spChg chg="del">
          <ac:chgData name="Katy Boom" userId="1c9434ae-81f5-445a-8bf7-be1b53d8b582" providerId="ADAL" clId="{58690260-8D4F-47C3-BC79-98EE4D712E25}" dt="2023-01-05T21:15:59.872" v="21"/>
          <ac:spMkLst>
            <pc:docMk/>
            <pc:sldMk cId="97784964" sldId="477"/>
            <ac:spMk id="5" creationId="{B0391F1F-7778-421A-AD53-21B66AC2AEBA}"/>
          </ac:spMkLst>
        </pc:spChg>
        <pc:spChg chg="del">
          <ac:chgData name="Katy Boom" userId="1c9434ae-81f5-445a-8bf7-be1b53d8b582" providerId="ADAL" clId="{58690260-8D4F-47C3-BC79-98EE4D712E25}" dt="2023-01-05T21:15:42.912" v="20" actId="478"/>
          <ac:spMkLst>
            <pc:docMk/>
            <pc:sldMk cId="97784964" sldId="477"/>
            <ac:spMk id="6" creationId="{8F8066FC-B9EC-4680-8DCA-DB26EF7366FC}"/>
          </ac:spMkLst>
        </pc:spChg>
        <pc:spChg chg="del">
          <ac:chgData name="Katy Boom" userId="1c9434ae-81f5-445a-8bf7-be1b53d8b582" providerId="ADAL" clId="{58690260-8D4F-47C3-BC79-98EE4D712E25}" dt="2023-01-05T21:15:59.872" v="21"/>
          <ac:spMkLst>
            <pc:docMk/>
            <pc:sldMk cId="97784964" sldId="477"/>
            <ac:spMk id="7" creationId="{5494DD43-24E3-40B7-AAFF-72660EBB9771}"/>
          </ac:spMkLst>
        </pc:spChg>
        <pc:spChg chg="add del mod">
          <ac:chgData name="Katy Boom" userId="1c9434ae-81f5-445a-8bf7-be1b53d8b582" providerId="ADAL" clId="{58690260-8D4F-47C3-BC79-98EE4D712E25}" dt="2023-01-05T21:16:07.894" v="22"/>
          <ac:spMkLst>
            <pc:docMk/>
            <pc:sldMk cId="97784964" sldId="477"/>
            <ac:spMk id="8" creationId="{660D214A-C535-4352-B1B0-5BD23B318EB1}"/>
          </ac:spMkLst>
        </pc:spChg>
        <pc:spChg chg="add del mod">
          <ac:chgData name="Katy Boom" userId="1c9434ae-81f5-445a-8bf7-be1b53d8b582" providerId="ADAL" clId="{58690260-8D4F-47C3-BC79-98EE4D712E25}" dt="2023-01-05T21:16:07.894" v="22"/>
          <ac:spMkLst>
            <pc:docMk/>
            <pc:sldMk cId="97784964" sldId="477"/>
            <ac:spMk id="9" creationId="{FF71E5D0-6DD9-4E06-954A-061040BCCAC9}"/>
          </ac:spMkLst>
        </pc:spChg>
        <pc:spChg chg="add del mod">
          <ac:chgData name="Katy Boom" userId="1c9434ae-81f5-445a-8bf7-be1b53d8b582" providerId="ADAL" clId="{58690260-8D4F-47C3-BC79-98EE4D712E25}" dt="2023-01-05T21:16:07.894" v="22"/>
          <ac:spMkLst>
            <pc:docMk/>
            <pc:sldMk cId="97784964" sldId="477"/>
            <ac:spMk id="10" creationId="{5B04B739-134B-4533-AC6D-8E77D0520578}"/>
          </ac:spMkLst>
        </pc:spChg>
        <pc:spChg chg="add del mod">
          <ac:chgData name="Katy Boom" userId="1c9434ae-81f5-445a-8bf7-be1b53d8b582" providerId="ADAL" clId="{58690260-8D4F-47C3-BC79-98EE4D712E25}" dt="2023-01-05T21:16:07.894" v="22"/>
          <ac:spMkLst>
            <pc:docMk/>
            <pc:sldMk cId="97784964" sldId="477"/>
            <ac:spMk id="11" creationId="{27567139-097E-4CFB-A1E0-4891138FC34E}"/>
          </ac:spMkLst>
        </pc:spChg>
        <pc:spChg chg="add del mod">
          <ac:chgData name="Katy Boom" userId="1c9434ae-81f5-445a-8bf7-be1b53d8b582" providerId="ADAL" clId="{58690260-8D4F-47C3-BC79-98EE4D712E25}" dt="2023-01-05T21:16:07.894" v="22"/>
          <ac:spMkLst>
            <pc:docMk/>
            <pc:sldMk cId="97784964" sldId="477"/>
            <ac:spMk id="12" creationId="{9D174529-5FDD-4DD1-BE19-A5FD9E9DDC7A}"/>
          </ac:spMkLst>
        </pc:spChg>
        <pc:spChg chg="add del mod">
          <ac:chgData name="Katy Boom" userId="1c9434ae-81f5-445a-8bf7-be1b53d8b582" providerId="ADAL" clId="{58690260-8D4F-47C3-BC79-98EE4D712E25}" dt="2023-01-05T21:16:07.894" v="22"/>
          <ac:spMkLst>
            <pc:docMk/>
            <pc:sldMk cId="97784964" sldId="477"/>
            <ac:spMk id="13" creationId="{86BA2D8F-1216-4E31-9C69-B82E75E1912C}"/>
          </ac:spMkLst>
        </pc:spChg>
        <pc:spChg chg="add del mod">
          <ac:chgData name="Katy Boom" userId="1c9434ae-81f5-445a-8bf7-be1b53d8b582" providerId="ADAL" clId="{58690260-8D4F-47C3-BC79-98EE4D712E25}" dt="2023-01-05T21:16:08.892" v="23"/>
          <ac:spMkLst>
            <pc:docMk/>
            <pc:sldMk cId="97784964" sldId="477"/>
            <ac:spMk id="14" creationId="{B56A253C-E3A0-4118-A99F-125766A42EBD}"/>
          </ac:spMkLst>
        </pc:spChg>
        <pc:spChg chg="add del mod">
          <ac:chgData name="Katy Boom" userId="1c9434ae-81f5-445a-8bf7-be1b53d8b582" providerId="ADAL" clId="{58690260-8D4F-47C3-BC79-98EE4D712E25}" dt="2023-01-05T21:16:08.892" v="23"/>
          <ac:spMkLst>
            <pc:docMk/>
            <pc:sldMk cId="97784964" sldId="477"/>
            <ac:spMk id="15" creationId="{4B9CF179-FEDC-42A6-9EBB-D31CCF589FBA}"/>
          </ac:spMkLst>
        </pc:spChg>
        <pc:spChg chg="add del mod">
          <ac:chgData name="Katy Boom" userId="1c9434ae-81f5-445a-8bf7-be1b53d8b582" providerId="ADAL" clId="{58690260-8D4F-47C3-BC79-98EE4D712E25}" dt="2023-01-05T21:16:08.892" v="23"/>
          <ac:spMkLst>
            <pc:docMk/>
            <pc:sldMk cId="97784964" sldId="477"/>
            <ac:spMk id="16" creationId="{7BFD4490-E70B-46D9-B84E-9A23A1DAD369}"/>
          </ac:spMkLst>
        </pc:spChg>
        <pc:spChg chg="add del mod">
          <ac:chgData name="Katy Boom" userId="1c9434ae-81f5-445a-8bf7-be1b53d8b582" providerId="ADAL" clId="{58690260-8D4F-47C3-BC79-98EE4D712E25}" dt="2023-01-05T21:16:08.892" v="23"/>
          <ac:spMkLst>
            <pc:docMk/>
            <pc:sldMk cId="97784964" sldId="477"/>
            <ac:spMk id="17" creationId="{D3009B01-F96F-42EE-AC7E-B1740821385D}"/>
          </ac:spMkLst>
        </pc:spChg>
        <pc:spChg chg="add del mod">
          <ac:chgData name="Katy Boom" userId="1c9434ae-81f5-445a-8bf7-be1b53d8b582" providerId="ADAL" clId="{58690260-8D4F-47C3-BC79-98EE4D712E25}" dt="2023-01-05T21:16:08.892" v="23"/>
          <ac:spMkLst>
            <pc:docMk/>
            <pc:sldMk cId="97784964" sldId="477"/>
            <ac:spMk id="18" creationId="{721B6814-42ED-40F2-9B8E-D7A94440E2A6}"/>
          </ac:spMkLst>
        </pc:spChg>
        <pc:spChg chg="add del mod">
          <ac:chgData name="Katy Boom" userId="1c9434ae-81f5-445a-8bf7-be1b53d8b582" providerId="ADAL" clId="{58690260-8D4F-47C3-BC79-98EE4D712E25}" dt="2023-01-05T21:16:08.892" v="23"/>
          <ac:spMkLst>
            <pc:docMk/>
            <pc:sldMk cId="97784964" sldId="477"/>
            <ac:spMk id="19" creationId="{B05E4DE8-60A6-40AE-921E-02F14D3D12D3}"/>
          </ac:spMkLst>
        </pc:spChg>
        <pc:spChg chg="add del mod">
          <ac:chgData name="Katy Boom" userId="1c9434ae-81f5-445a-8bf7-be1b53d8b582" providerId="ADAL" clId="{58690260-8D4F-47C3-BC79-98EE4D712E25}" dt="2023-01-05T21:16:27.482" v="24" actId="700"/>
          <ac:spMkLst>
            <pc:docMk/>
            <pc:sldMk cId="97784964" sldId="477"/>
            <ac:spMk id="20" creationId="{2AB0EEA7-54ED-48B6-BC24-2A6EA492307F}"/>
          </ac:spMkLst>
        </pc:spChg>
        <pc:spChg chg="add del mod">
          <ac:chgData name="Katy Boom" userId="1c9434ae-81f5-445a-8bf7-be1b53d8b582" providerId="ADAL" clId="{58690260-8D4F-47C3-BC79-98EE4D712E25}" dt="2023-01-05T21:16:27.482" v="24" actId="700"/>
          <ac:spMkLst>
            <pc:docMk/>
            <pc:sldMk cId="97784964" sldId="477"/>
            <ac:spMk id="21" creationId="{15A74BCF-2DF1-406D-9CCC-83CEA6051E53}"/>
          </ac:spMkLst>
        </pc:spChg>
        <pc:spChg chg="add del mod ord">
          <ac:chgData name="Katy Boom" userId="1c9434ae-81f5-445a-8bf7-be1b53d8b582" providerId="ADAL" clId="{58690260-8D4F-47C3-BC79-98EE4D712E25}" dt="2023-01-05T21:16:27.482" v="24" actId="700"/>
          <ac:spMkLst>
            <pc:docMk/>
            <pc:sldMk cId="97784964" sldId="477"/>
            <ac:spMk id="22" creationId="{F1A0D955-96CE-4822-9F1E-7B1A2D4559C1}"/>
          </ac:spMkLst>
        </pc:spChg>
        <pc:spChg chg="add del mod">
          <ac:chgData name="Katy Boom" userId="1c9434ae-81f5-445a-8bf7-be1b53d8b582" providerId="ADAL" clId="{58690260-8D4F-47C3-BC79-98EE4D712E25}" dt="2023-01-05T21:16:27.482" v="24" actId="700"/>
          <ac:spMkLst>
            <pc:docMk/>
            <pc:sldMk cId="97784964" sldId="477"/>
            <ac:spMk id="23" creationId="{8CC1E677-9AD3-4FD1-A3DA-73940EA33380}"/>
          </ac:spMkLst>
        </pc:spChg>
        <pc:spChg chg="add del mod">
          <ac:chgData name="Katy Boom" userId="1c9434ae-81f5-445a-8bf7-be1b53d8b582" providerId="ADAL" clId="{58690260-8D4F-47C3-BC79-98EE4D712E25}" dt="2023-01-05T21:16:27.482" v="24" actId="700"/>
          <ac:spMkLst>
            <pc:docMk/>
            <pc:sldMk cId="97784964" sldId="477"/>
            <ac:spMk id="24" creationId="{A0CCD91A-0FC9-4917-9F5B-C60AF375D6EC}"/>
          </ac:spMkLst>
        </pc:spChg>
        <pc:spChg chg="add del mod">
          <ac:chgData name="Katy Boom" userId="1c9434ae-81f5-445a-8bf7-be1b53d8b582" providerId="ADAL" clId="{58690260-8D4F-47C3-BC79-98EE4D712E25}" dt="2023-01-05T21:16:27.482" v="24" actId="700"/>
          <ac:spMkLst>
            <pc:docMk/>
            <pc:sldMk cId="97784964" sldId="477"/>
            <ac:spMk id="25" creationId="{F0C695ED-4766-4FDF-A1CC-9E5E61ADDF34}"/>
          </ac:spMkLst>
        </pc:spChg>
        <pc:spChg chg="add del mod ord">
          <ac:chgData name="Katy Boom" userId="1c9434ae-81f5-445a-8bf7-be1b53d8b582" providerId="ADAL" clId="{58690260-8D4F-47C3-BC79-98EE4D712E25}" dt="2023-01-05T21:18:28.617" v="25"/>
          <ac:spMkLst>
            <pc:docMk/>
            <pc:sldMk cId="97784964" sldId="477"/>
            <ac:spMk id="26" creationId="{E2CF93F8-9594-43E5-9EBD-DC625EBB016B}"/>
          </ac:spMkLst>
        </pc:spChg>
        <pc:spChg chg="add mod">
          <ac:chgData name="Katy Boom" userId="1c9434ae-81f5-445a-8bf7-be1b53d8b582" providerId="ADAL" clId="{58690260-8D4F-47C3-BC79-98EE4D712E25}" dt="2023-01-05T21:18:43.285" v="28" actId="478"/>
          <ac:spMkLst>
            <pc:docMk/>
            <pc:sldMk cId="97784964" sldId="477"/>
            <ac:spMk id="29" creationId="{4992A23E-DE08-4004-8480-C7761D38562F}"/>
          </ac:spMkLst>
        </pc:spChg>
        <pc:picChg chg="add del mod">
          <ac:chgData name="Katy Boom" userId="1c9434ae-81f5-445a-8bf7-be1b53d8b582" providerId="ADAL" clId="{58690260-8D4F-47C3-BC79-98EE4D712E25}" dt="2023-01-05T21:18:43.285" v="28" actId="478"/>
          <ac:picMkLst>
            <pc:docMk/>
            <pc:sldMk cId="97784964" sldId="477"/>
            <ac:picMk id="27" creationId="{81B73AB2-F13F-4DCF-AE66-8636326C7F29}"/>
          </ac:picMkLst>
        </pc:picChg>
      </pc:sldChg>
      <pc:sldChg chg="addSp delSp modSp new mod">
        <pc:chgData name="Katy Boom" userId="1c9434ae-81f5-445a-8bf7-be1b53d8b582" providerId="ADAL" clId="{58690260-8D4F-47C3-BC79-98EE4D712E25}" dt="2023-01-05T21:20:25.526" v="41" actId="14100"/>
        <pc:sldMkLst>
          <pc:docMk/>
          <pc:sldMk cId="3075215019" sldId="478"/>
        </pc:sldMkLst>
        <pc:spChg chg="del">
          <ac:chgData name="Katy Boom" userId="1c9434ae-81f5-445a-8bf7-be1b53d8b582" providerId="ADAL" clId="{58690260-8D4F-47C3-BC79-98EE4D712E25}" dt="2023-01-05T21:19:50.708" v="34" actId="478"/>
          <ac:spMkLst>
            <pc:docMk/>
            <pc:sldMk cId="3075215019" sldId="478"/>
            <ac:spMk id="2" creationId="{1D060CCE-871B-41DD-BBFC-826F396961F8}"/>
          </ac:spMkLst>
        </pc:spChg>
        <pc:spChg chg="del">
          <ac:chgData name="Katy Boom" userId="1c9434ae-81f5-445a-8bf7-be1b53d8b582" providerId="ADAL" clId="{58690260-8D4F-47C3-BC79-98EE4D712E25}" dt="2023-01-05T21:19:45.935" v="33" actId="478"/>
          <ac:spMkLst>
            <pc:docMk/>
            <pc:sldMk cId="3075215019" sldId="478"/>
            <ac:spMk id="3" creationId="{69FE0765-E849-4C62-B05E-19BF13C09028}"/>
          </ac:spMkLst>
        </pc:spChg>
        <pc:spChg chg="del">
          <ac:chgData name="Katy Boom" userId="1c9434ae-81f5-445a-8bf7-be1b53d8b582" providerId="ADAL" clId="{58690260-8D4F-47C3-BC79-98EE4D712E25}" dt="2023-01-05T21:19:34.859" v="30" actId="478"/>
          <ac:spMkLst>
            <pc:docMk/>
            <pc:sldMk cId="3075215019" sldId="478"/>
            <ac:spMk id="4" creationId="{321387FE-B84C-460B-9CF4-83E8C2DBBF54}"/>
          </ac:spMkLst>
        </pc:spChg>
        <pc:spChg chg="del">
          <ac:chgData name="Katy Boom" userId="1c9434ae-81f5-445a-8bf7-be1b53d8b582" providerId="ADAL" clId="{58690260-8D4F-47C3-BC79-98EE4D712E25}" dt="2023-01-05T21:19:58.641" v="35" actId="478"/>
          <ac:spMkLst>
            <pc:docMk/>
            <pc:sldMk cId="3075215019" sldId="478"/>
            <ac:spMk id="5" creationId="{0E54F504-D9E0-40DD-AF7F-CFBB1BC14C8B}"/>
          </ac:spMkLst>
        </pc:spChg>
        <pc:spChg chg="del">
          <ac:chgData name="Katy Boom" userId="1c9434ae-81f5-445a-8bf7-be1b53d8b582" providerId="ADAL" clId="{58690260-8D4F-47C3-BC79-98EE4D712E25}" dt="2023-01-05T21:19:39.819" v="31" actId="478"/>
          <ac:spMkLst>
            <pc:docMk/>
            <pc:sldMk cId="3075215019" sldId="478"/>
            <ac:spMk id="6" creationId="{6F02374F-9D0D-4250-B3DA-1057E9901B78}"/>
          </ac:spMkLst>
        </pc:spChg>
        <pc:spChg chg="del">
          <ac:chgData name="Katy Boom" userId="1c9434ae-81f5-445a-8bf7-be1b53d8b582" providerId="ADAL" clId="{58690260-8D4F-47C3-BC79-98EE4D712E25}" dt="2023-01-05T21:19:42.558" v="32" actId="478"/>
          <ac:spMkLst>
            <pc:docMk/>
            <pc:sldMk cId="3075215019" sldId="478"/>
            <ac:spMk id="7" creationId="{8E389D5D-A8E1-4A91-BC39-1E901EDF9F9A}"/>
          </ac:spMkLst>
        </pc:spChg>
        <pc:picChg chg="add mod">
          <ac:chgData name="Katy Boom" userId="1c9434ae-81f5-445a-8bf7-be1b53d8b582" providerId="ADAL" clId="{58690260-8D4F-47C3-BC79-98EE4D712E25}" dt="2023-01-05T21:20:25.526" v="41" actId="14100"/>
          <ac:picMkLst>
            <pc:docMk/>
            <pc:sldMk cId="3075215019" sldId="478"/>
            <ac:picMk id="8" creationId="{DA1C32F5-E04A-49D4-A3C4-0FCD1C6286DC}"/>
          </ac:picMkLst>
        </pc:picChg>
      </pc:sldChg>
    </pc:docChg>
  </pc:docChgLst>
  <pc:docChgLst>
    <pc:chgData name="Gillian Slater" userId="15b50e08-7d46-47a1-b287-f19b2bee8152" providerId="ADAL" clId="{49E68ABB-5F71-4786-AF8E-BCD327D823F9}"/>
    <pc:docChg chg="modNotesMaster">
      <pc:chgData name="Gillian Slater" userId="15b50e08-7d46-47a1-b287-f19b2bee8152" providerId="ADAL" clId="{49E68ABB-5F71-4786-AF8E-BCD327D823F9}" dt="2023-01-24T09:18:26.184" v="0"/>
      <pc:docMkLst>
        <pc:docMk/>
      </pc:docMkLst>
    </pc:docChg>
  </pc:docChgLst>
  <pc:docChgLst>
    <pc:chgData name="Katy Boom" userId="1c9434ae-81f5-445a-8bf7-be1b53d8b582" providerId="ADAL" clId="{0FAC94AB-83D4-428C-A77D-4BE3A96C142B}"/>
    <pc:docChg chg="custSel addSld delSld modSld">
      <pc:chgData name="Katy Boom" userId="1c9434ae-81f5-445a-8bf7-be1b53d8b582" providerId="ADAL" clId="{0FAC94AB-83D4-428C-A77D-4BE3A96C142B}" dt="2022-12-18T12:44:29.802" v="89" actId="1076"/>
      <pc:docMkLst>
        <pc:docMk/>
      </pc:docMkLst>
      <pc:sldChg chg="modSp mod">
        <pc:chgData name="Katy Boom" userId="1c9434ae-81f5-445a-8bf7-be1b53d8b582" providerId="ADAL" clId="{0FAC94AB-83D4-428C-A77D-4BE3A96C142B}" dt="2022-12-18T12:44:29.802" v="89" actId="1076"/>
        <pc:sldMkLst>
          <pc:docMk/>
          <pc:sldMk cId="756652115" sldId="287"/>
        </pc:sldMkLst>
        <pc:spChg chg="mod">
          <ac:chgData name="Katy Boom" userId="1c9434ae-81f5-445a-8bf7-be1b53d8b582" providerId="ADAL" clId="{0FAC94AB-83D4-428C-A77D-4BE3A96C142B}" dt="2022-12-18T12:44:22.784" v="88" actId="1076"/>
          <ac:spMkLst>
            <pc:docMk/>
            <pc:sldMk cId="756652115" sldId="287"/>
            <ac:spMk id="2" creationId="{C9EE3CEA-FBFD-0A44-8784-BBA08B4B8BD6}"/>
          </ac:spMkLst>
        </pc:spChg>
        <pc:spChg chg="mod">
          <ac:chgData name="Katy Boom" userId="1c9434ae-81f5-445a-8bf7-be1b53d8b582" providerId="ADAL" clId="{0FAC94AB-83D4-428C-A77D-4BE3A96C142B}" dt="2022-12-18T12:44:29.802" v="89" actId="1076"/>
          <ac:spMkLst>
            <pc:docMk/>
            <pc:sldMk cId="756652115" sldId="287"/>
            <ac:spMk id="4" creationId="{B8BD46FE-562B-4988-BC78-B216A036DF1A}"/>
          </ac:spMkLst>
        </pc:spChg>
      </pc:sldChg>
      <pc:sldChg chg="modNotesTx">
        <pc:chgData name="Katy Boom" userId="1c9434ae-81f5-445a-8bf7-be1b53d8b582" providerId="ADAL" clId="{0FAC94AB-83D4-428C-A77D-4BE3A96C142B}" dt="2022-12-18T12:13:40.987" v="18" actId="6549"/>
        <pc:sldMkLst>
          <pc:docMk/>
          <pc:sldMk cId="3757461764" sldId="290"/>
        </pc:sldMkLst>
      </pc:sldChg>
      <pc:sldChg chg="modNotesTx">
        <pc:chgData name="Katy Boom" userId="1c9434ae-81f5-445a-8bf7-be1b53d8b582" providerId="ADAL" clId="{0FAC94AB-83D4-428C-A77D-4BE3A96C142B}" dt="2022-12-18T12:28:48.315" v="84" actId="20577"/>
        <pc:sldMkLst>
          <pc:docMk/>
          <pc:sldMk cId="1961207515" sldId="448"/>
        </pc:sldMkLst>
      </pc:sldChg>
      <pc:sldChg chg="del">
        <pc:chgData name="Katy Boom" userId="1c9434ae-81f5-445a-8bf7-be1b53d8b582" providerId="ADAL" clId="{0FAC94AB-83D4-428C-A77D-4BE3A96C142B}" dt="2022-12-18T12:07:24.269" v="0" actId="47"/>
        <pc:sldMkLst>
          <pc:docMk/>
          <pc:sldMk cId="3298493184" sldId="461"/>
        </pc:sldMkLst>
      </pc:sldChg>
      <pc:sldChg chg="del">
        <pc:chgData name="Katy Boom" userId="1c9434ae-81f5-445a-8bf7-be1b53d8b582" providerId="ADAL" clId="{0FAC94AB-83D4-428C-A77D-4BE3A96C142B}" dt="2022-12-18T12:08:15.433" v="1" actId="47"/>
        <pc:sldMkLst>
          <pc:docMk/>
          <pc:sldMk cId="3133608195" sldId="462"/>
        </pc:sldMkLst>
      </pc:sldChg>
      <pc:sldChg chg="modSp new mod">
        <pc:chgData name="Katy Boom" userId="1c9434ae-81f5-445a-8bf7-be1b53d8b582" providerId="ADAL" clId="{0FAC94AB-83D4-428C-A77D-4BE3A96C142B}" dt="2022-12-18T12:24:22.441" v="28" actId="12"/>
        <pc:sldMkLst>
          <pc:docMk/>
          <pc:sldMk cId="134114251" sldId="471"/>
        </pc:sldMkLst>
        <pc:spChg chg="mod">
          <ac:chgData name="Katy Boom" userId="1c9434ae-81f5-445a-8bf7-be1b53d8b582" providerId="ADAL" clId="{0FAC94AB-83D4-428C-A77D-4BE3A96C142B}" dt="2022-12-18T12:24:22.441" v="28" actId="12"/>
          <ac:spMkLst>
            <pc:docMk/>
            <pc:sldMk cId="134114251" sldId="471"/>
            <ac:spMk id="2" creationId="{005161D0-E58A-4D77-846D-88552E218D50}"/>
          </ac:spMkLst>
        </pc:spChg>
      </pc:sldChg>
      <pc:sldChg chg="modSp new mod">
        <pc:chgData name="Katy Boom" userId="1c9434ae-81f5-445a-8bf7-be1b53d8b582" providerId="ADAL" clId="{0FAC94AB-83D4-428C-A77D-4BE3A96C142B}" dt="2022-12-18T12:24:49.433" v="34" actId="12"/>
        <pc:sldMkLst>
          <pc:docMk/>
          <pc:sldMk cId="2408539055" sldId="472"/>
        </pc:sldMkLst>
        <pc:spChg chg="mod">
          <ac:chgData name="Katy Boom" userId="1c9434ae-81f5-445a-8bf7-be1b53d8b582" providerId="ADAL" clId="{0FAC94AB-83D4-428C-A77D-4BE3A96C142B}" dt="2022-12-18T12:24:49.433" v="34" actId="12"/>
          <ac:spMkLst>
            <pc:docMk/>
            <pc:sldMk cId="2408539055" sldId="472"/>
            <ac:spMk id="2" creationId="{02942C0B-32C2-4B17-AE0A-F456119693AB}"/>
          </ac:spMkLst>
        </pc:spChg>
      </pc:sldChg>
      <pc:sldChg chg="modSp new mod">
        <pc:chgData name="Katy Boom" userId="1c9434ae-81f5-445a-8bf7-be1b53d8b582" providerId="ADAL" clId="{0FAC94AB-83D4-428C-A77D-4BE3A96C142B}" dt="2022-12-18T12:25:14.153" v="41" actId="12"/>
        <pc:sldMkLst>
          <pc:docMk/>
          <pc:sldMk cId="2991114681" sldId="473"/>
        </pc:sldMkLst>
        <pc:spChg chg="mod">
          <ac:chgData name="Katy Boom" userId="1c9434ae-81f5-445a-8bf7-be1b53d8b582" providerId="ADAL" clId="{0FAC94AB-83D4-428C-A77D-4BE3A96C142B}" dt="2022-12-18T12:25:14.153" v="41" actId="12"/>
          <ac:spMkLst>
            <pc:docMk/>
            <pc:sldMk cId="2991114681" sldId="473"/>
            <ac:spMk id="2" creationId="{F4651160-8F4B-4E84-A3E7-45DB88462699}"/>
          </ac:spMkLst>
        </pc:spChg>
      </pc:sldChg>
      <pc:sldChg chg="modSp new mod">
        <pc:chgData name="Katy Boom" userId="1c9434ae-81f5-445a-8bf7-be1b53d8b582" providerId="ADAL" clId="{0FAC94AB-83D4-428C-A77D-4BE3A96C142B}" dt="2022-12-18T12:25:55.579" v="49" actId="12"/>
        <pc:sldMkLst>
          <pc:docMk/>
          <pc:sldMk cId="3600996201" sldId="474"/>
        </pc:sldMkLst>
        <pc:spChg chg="mod">
          <ac:chgData name="Katy Boom" userId="1c9434ae-81f5-445a-8bf7-be1b53d8b582" providerId="ADAL" clId="{0FAC94AB-83D4-428C-A77D-4BE3A96C142B}" dt="2022-12-18T12:25:55.579" v="49" actId="12"/>
          <ac:spMkLst>
            <pc:docMk/>
            <pc:sldMk cId="3600996201" sldId="474"/>
            <ac:spMk id="2" creationId="{CAFE9E23-C5F5-42B2-AD3D-387DB438C883}"/>
          </ac:spMkLst>
        </pc:spChg>
      </pc:sldChg>
      <pc:sldChg chg="modSp new mod">
        <pc:chgData name="Katy Boom" userId="1c9434ae-81f5-445a-8bf7-be1b53d8b582" providerId="ADAL" clId="{0FAC94AB-83D4-428C-A77D-4BE3A96C142B}" dt="2022-12-18T12:26:25.041" v="56" actId="12"/>
        <pc:sldMkLst>
          <pc:docMk/>
          <pc:sldMk cId="2783278102" sldId="475"/>
        </pc:sldMkLst>
        <pc:spChg chg="mod">
          <ac:chgData name="Katy Boom" userId="1c9434ae-81f5-445a-8bf7-be1b53d8b582" providerId="ADAL" clId="{0FAC94AB-83D4-428C-A77D-4BE3A96C142B}" dt="2022-12-18T12:26:25.041" v="56" actId="12"/>
          <ac:spMkLst>
            <pc:docMk/>
            <pc:sldMk cId="2783278102" sldId="475"/>
            <ac:spMk id="2" creationId="{3F9614C9-334B-497B-B3E9-6B17D395942D}"/>
          </ac:spMkLst>
        </pc:spChg>
      </pc:sldChg>
    </pc:docChg>
  </pc:docChgLst>
  <pc:docChgLst>
    <pc:chgData name="Sian Evans" userId="S::sian.evans@worc.ac.uk::271d70c7-607c-4608-a663-6d9d3b8c94e4" providerId="AD" clId="Web-{93442860-BCC6-3DA2-4948-AD1A472010D0}"/>
    <pc:docChg chg="modSld">
      <pc:chgData name="Sian Evans" userId="S::sian.evans@worc.ac.uk::271d70c7-607c-4608-a663-6d9d3b8c94e4" providerId="AD" clId="Web-{93442860-BCC6-3DA2-4948-AD1A472010D0}" dt="2023-01-24T13:43:33.608" v="1983"/>
      <pc:docMkLst>
        <pc:docMk/>
      </pc:docMkLst>
      <pc:sldChg chg="modNotes">
        <pc:chgData name="Sian Evans" userId="S::sian.evans@worc.ac.uk::271d70c7-607c-4608-a663-6d9d3b8c94e4" providerId="AD" clId="Web-{93442860-BCC6-3DA2-4948-AD1A472010D0}" dt="2023-01-24T13:43:33.608" v="1983"/>
        <pc:sldMkLst>
          <pc:docMk/>
          <pc:sldMk cId="3757461764" sldId="290"/>
        </pc:sldMkLst>
      </pc:sldChg>
      <pc:sldChg chg="modNotes">
        <pc:chgData name="Sian Evans" userId="S::sian.evans@worc.ac.uk::271d70c7-607c-4608-a663-6d9d3b8c94e4" providerId="AD" clId="Web-{93442860-BCC6-3DA2-4948-AD1A472010D0}" dt="2023-01-24T12:57:46.696" v="1032"/>
        <pc:sldMkLst>
          <pc:docMk/>
          <pc:sldMk cId="2747831047" sldId="458"/>
        </pc:sldMkLst>
      </pc:sldChg>
      <pc:sldChg chg="modNotes">
        <pc:chgData name="Sian Evans" userId="S::sian.evans@worc.ac.uk::271d70c7-607c-4608-a663-6d9d3b8c94e4" providerId="AD" clId="Web-{93442860-BCC6-3DA2-4948-AD1A472010D0}" dt="2023-01-24T13:10:03.993" v="1555"/>
        <pc:sldMkLst>
          <pc:docMk/>
          <pc:sldMk cId="3893926955" sldId="459"/>
        </pc:sldMkLst>
      </pc:sldChg>
      <pc:sldChg chg="modNotes">
        <pc:chgData name="Sian Evans" userId="S::sian.evans@worc.ac.uk::271d70c7-607c-4608-a663-6d9d3b8c94e4" providerId="AD" clId="Web-{93442860-BCC6-3DA2-4948-AD1A472010D0}" dt="2023-01-24T13:18:39.069" v="1970"/>
        <pc:sldMkLst>
          <pc:docMk/>
          <pc:sldMk cId="1439085830" sldId="465"/>
        </pc:sldMkLst>
      </pc:sldChg>
      <pc:sldChg chg="modNotes">
        <pc:chgData name="Sian Evans" userId="S::sian.evans@worc.ac.uk::271d70c7-607c-4608-a663-6d9d3b8c94e4" providerId="AD" clId="Web-{93442860-BCC6-3DA2-4948-AD1A472010D0}" dt="2023-01-24T13:20:24.587" v="1972"/>
        <pc:sldMkLst>
          <pc:docMk/>
          <pc:sldMk cId="313704497" sldId="4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0CCDB5-6722-E541-962A-3EB886997B79}" type="datetimeFigureOut">
              <a:rPr lang="en-US" smtClean="0"/>
              <a:t>2/22/2023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865E79B-23BF-D745-ABB8-5224C0273775}" type="slidenum">
              <a:rPr lang="en-US" smtClean="0"/>
              <a:t>‹#›</a:t>
            </a:fld>
            <a:endParaRPr lang="en-US"/>
          </a:p>
        </p:txBody>
      </p:sp>
    </p:spTree>
    <p:extLst>
      <p:ext uri="{BB962C8B-B14F-4D97-AF65-F5344CB8AC3E}">
        <p14:creationId xmlns:p14="http://schemas.microsoft.com/office/powerpoint/2010/main" val="12304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E8Y6L5TI_94"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arbonmap.org/#intro" TargetMode="External"/><Relationship Id="rId4" Type="http://schemas.openxmlformats.org/officeDocument/2006/relationships/hyperlink" Target="https://www.bbc.co.uk/news/av/science-environment-58677993"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G4H1N_yXBi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bc.co.uk/news/av/science-environment-5867799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bonmap.org/#intr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a:ea typeface="Calibri" panose="020F0502020204030204" pitchFamily="34" charset="0"/>
                <a:cs typeface="Calibri"/>
              </a:rPr>
              <a:t>Delivery: KB</a:t>
            </a:r>
          </a:p>
          <a:p>
            <a:r>
              <a:rPr lang="en-GB" sz="1800" dirty="0"/>
              <a:t>Before you begin have ready to go in the chat box</a:t>
            </a:r>
            <a:endParaRPr lang="en-GB" sz="1800" dirty="0">
              <a:cs typeface="Calibri"/>
            </a:endParaRPr>
          </a:p>
          <a:p>
            <a:endParaRPr lang="en-GB" sz="1800" dirty="0"/>
          </a:p>
          <a:p>
            <a:pPr marL="285750" indent="-285750" algn="l" rtl="0" fontAlgn="base">
              <a:buFontTx/>
              <a:buChar char="-"/>
            </a:pPr>
            <a:r>
              <a:rPr lang="en-GB" sz="1700" dirty="0">
                <a:solidFill>
                  <a:srgbClr val="000000"/>
                </a:solidFill>
                <a:latin typeface="Calibri"/>
                <a:cs typeface="Calibri"/>
              </a:rPr>
              <a:t>Have all video links open so these are ready</a:t>
            </a:r>
          </a:p>
          <a:p>
            <a:pPr marL="285750" indent="-285750" fontAlgn="base">
              <a:buFontTx/>
              <a:buChar char="-"/>
              <a:defRPr/>
            </a:pPr>
            <a:r>
              <a:rPr lang="en-GB" sz="1800" dirty="0">
                <a:hlinkClick r:id="rId3"/>
              </a:rPr>
              <a:t>https://www.youtube.com/watch?v=E8Y6L5TI_94</a:t>
            </a:r>
            <a:r>
              <a:rPr lang="en-GB" sz="1800" dirty="0"/>
              <a:t> (recap)</a:t>
            </a:r>
          </a:p>
          <a:p>
            <a:pPr marL="285750" indent="-285750" fontAlgn="base">
              <a:buFontTx/>
              <a:buChar char="-"/>
              <a:defRPr/>
            </a:pPr>
            <a:r>
              <a:rPr lang="en-GB" sz="1800" dirty="0">
                <a:cs typeface="Calibri"/>
              </a:rPr>
              <a:t>https://susthingsout.com/wp-content/uploads/2023/02/global-social-impacts-slide.pptx </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800" dirty="0">
                <a:hlinkClick r:id="rId4"/>
              </a:rPr>
              <a:t>https://www.bbc.co.uk/news/av/science-environment-58677993</a:t>
            </a:r>
            <a:endParaRPr lang="en-GB" sz="1800" dirty="0"/>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800" dirty="0">
                <a:hlinkClick r:id="rId5"/>
              </a:rPr>
              <a:t>https://www.carbonmap.org/#intro</a:t>
            </a:r>
            <a:r>
              <a:rPr lang="en-GB" sz="1800" dirty="0"/>
              <a:t>  </a:t>
            </a:r>
            <a:endParaRPr lang="en-GB" sz="1800" dirty="0">
              <a:cs typeface="Calibri"/>
            </a:endParaRP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800" dirty="0">
                <a:cs typeface="Calibri"/>
              </a:rPr>
              <a:t>https://susthingsout.com/carbon-literacy-training/ </a:t>
            </a:r>
          </a:p>
          <a:p>
            <a:pPr marL="171450" indent="-171450" algn="l" rtl="0" fontAlgn="base">
              <a:buFontTx/>
              <a:buChar char="-"/>
            </a:pPr>
            <a:r>
              <a:rPr lang="en-GB" sz="1700" b="0" i="0" dirty="0">
                <a:solidFill>
                  <a:srgbClr val="000000"/>
                </a:solidFill>
                <a:effectLst/>
                <a:latin typeface="Calibri"/>
                <a:cs typeface="Calibri"/>
              </a:rPr>
              <a:t>Have both futures slides ready</a:t>
            </a:r>
            <a:endParaRPr lang="en-GB" sz="1800" b="0" i="0" dirty="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a:ea typeface="Calibri" panose="020F0502020204030204" pitchFamily="34" charset="0"/>
                <a:cs typeface="Calibri"/>
              </a:rPr>
              <a:t>Welcome to session two of our Carbon Literacy training. Today we will be examining climate change impacts, thinking about climate justice and exploring different potential future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b="1" dirty="0"/>
              <a:t>ACTION: ask learners to pop in chat box anything that arose from the independent learning task/homework </a:t>
            </a:r>
            <a:endParaRPr lang="en-GB" b="1" dirty="0">
              <a:cs typeface="Calibri"/>
            </a:endParaRPr>
          </a:p>
        </p:txBody>
      </p:sp>
      <p:sp>
        <p:nvSpPr>
          <p:cNvPr id="4" name="Slide Number Placeholder 3"/>
          <p:cNvSpPr>
            <a:spLocks noGrp="1"/>
          </p:cNvSpPr>
          <p:nvPr>
            <p:ph type="sldNum" sz="quarter" idx="5"/>
          </p:nvPr>
        </p:nvSpPr>
        <p:spPr/>
        <p:txBody>
          <a:bodyPr/>
          <a:lstStyle/>
          <a:p>
            <a:fld id="{A865E79B-23BF-D745-ABB8-5224C0273775}" type="slidenum">
              <a:rPr lang="en-US" smtClean="0"/>
              <a:t>1</a:t>
            </a:fld>
            <a:endParaRPr lang="en-US"/>
          </a:p>
        </p:txBody>
      </p:sp>
    </p:spTree>
    <p:extLst>
      <p:ext uri="{BB962C8B-B14F-4D97-AF65-F5344CB8AC3E}">
        <p14:creationId xmlns:p14="http://schemas.microsoft.com/office/powerpoint/2010/main" val="63883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a:t>
            </a:r>
          </a:p>
          <a:p>
            <a:endParaRPr lang="en-GB"/>
          </a:p>
          <a:p>
            <a:r>
              <a:rPr lang="en-GB"/>
              <a:t>Now that we understand some of the impacts of climate change, we can begin to explore who is and who isn’t responsible for climate change. </a:t>
            </a:r>
          </a:p>
          <a:p>
            <a:endParaRPr lang="en-GB"/>
          </a:p>
          <a:p>
            <a:r>
              <a:rPr lang="en-GB"/>
              <a:t>To do this we are going to use an online tool. </a:t>
            </a:r>
          </a:p>
        </p:txBody>
      </p:sp>
      <p:sp>
        <p:nvSpPr>
          <p:cNvPr id="4" name="Slide Number Placeholder 3"/>
          <p:cNvSpPr>
            <a:spLocks noGrp="1"/>
          </p:cNvSpPr>
          <p:nvPr>
            <p:ph type="sldNum" sz="quarter" idx="5"/>
          </p:nvPr>
        </p:nvSpPr>
        <p:spPr/>
        <p:txBody>
          <a:bodyPr/>
          <a:lstStyle/>
          <a:p>
            <a:fld id="{A865E79B-23BF-D745-ABB8-5224C0273775}" type="slidenum">
              <a:rPr lang="en-US" smtClean="0"/>
              <a:t>11</a:t>
            </a:fld>
            <a:endParaRPr lang="en-US"/>
          </a:p>
        </p:txBody>
      </p:sp>
    </p:spTree>
    <p:extLst>
      <p:ext uri="{BB962C8B-B14F-4D97-AF65-F5344CB8AC3E}">
        <p14:creationId xmlns:p14="http://schemas.microsoft.com/office/powerpoint/2010/main" val="3596948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a:t>
            </a:r>
          </a:p>
          <a:p>
            <a:endParaRPr lang="en-GB"/>
          </a:p>
          <a:p>
            <a:r>
              <a:rPr lang="en-GB"/>
              <a:t>The video we just watched clearly shows that climate vulnerability is much higher in some places, and for some groups of people. The maps above are stills taken from the carbon map which show how where emissions are and have been produced does not match up with where in the world people are most vulnerable to the effects of climate change. </a:t>
            </a:r>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A865E79B-23BF-D745-ABB8-5224C0273775}" type="slidenum">
              <a:rPr lang="en-US" smtClean="0"/>
              <a:t>12</a:t>
            </a:fld>
            <a:endParaRPr lang="en-US"/>
          </a:p>
        </p:txBody>
      </p:sp>
    </p:spTree>
    <p:extLst>
      <p:ext uri="{BB962C8B-B14F-4D97-AF65-F5344CB8AC3E}">
        <p14:creationId xmlns:p14="http://schemas.microsoft.com/office/powerpoint/2010/main" val="466230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Montserrat"/>
              </a:rPr>
              <a:t>Delivery: 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00000"/>
              </a:solidFill>
              <a:effectLst/>
              <a:latin typeface="Montserrat" panose="00000500000000000000" pitchFamily="2" charset="0"/>
            </a:endParaRPr>
          </a:p>
          <a:p>
            <a:pPr>
              <a:defRPr/>
            </a:pPr>
            <a:r>
              <a:rPr lang="en-GB" b="0" i="0">
                <a:solidFill>
                  <a:srgbClr val="000000"/>
                </a:solidFill>
                <a:effectLst/>
                <a:latin typeface="Montserrat"/>
              </a:rPr>
              <a:t>We realise that looking at responsibility is an emotive topic, so we want to give some time now to have a discussion about this.</a:t>
            </a:r>
            <a:r>
              <a:rPr lang="en-GB">
                <a:solidFill>
                  <a:srgbClr val="000000"/>
                </a:solidFill>
                <a:latin typeface="Montserrat"/>
              </a:rPr>
              <a:t> </a:t>
            </a:r>
          </a:p>
          <a:p>
            <a:pPr>
              <a:defRPr/>
            </a:pPr>
            <a:endParaRPr lang="en-GB">
              <a:solidFill>
                <a:srgbClr val="3F3F42"/>
              </a:solidFill>
              <a:latin typeface="Reith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3F3F42"/>
                </a:solidFill>
                <a:latin typeface="ReithSans"/>
              </a:rPr>
              <a:t>ACTION: ask leaners to think about how this information applies more specifically to the UK context </a:t>
            </a:r>
          </a:p>
          <a:p>
            <a:pPr>
              <a:defRPr/>
            </a:pPr>
            <a:endParaRPr lang="en-GB"/>
          </a:p>
          <a:p>
            <a:pPr>
              <a:defRPr/>
            </a:pPr>
            <a:r>
              <a:rPr lang="en-GB"/>
              <a:t>TIME CHECK: 1hr (after discussion) </a:t>
            </a:r>
            <a:endParaRPr lang="en-GB">
              <a:cs typeface="Calibri"/>
            </a:endParaRPr>
          </a:p>
        </p:txBody>
      </p:sp>
      <p:sp>
        <p:nvSpPr>
          <p:cNvPr id="4" name="Slide Number Placeholder 3"/>
          <p:cNvSpPr>
            <a:spLocks noGrp="1"/>
          </p:cNvSpPr>
          <p:nvPr>
            <p:ph type="sldNum" sz="quarter" idx="5"/>
          </p:nvPr>
        </p:nvSpPr>
        <p:spPr/>
        <p:txBody>
          <a:bodyPr/>
          <a:lstStyle/>
          <a:p>
            <a:fld id="{A865E79B-23BF-D745-ABB8-5224C0273775}" type="slidenum">
              <a:rPr lang="en-US" smtClean="0"/>
              <a:t>13</a:t>
            </a:fld>
            <a:endParaRPr lang="en-US"/>
          </a:p>
        </p:txBody>
      </p:sp>
    </p:spTree>
    <p:extLst>
      <p:ext uri="{BB962C8B-B14F-4D97-AF65-F5344CB8AC3E}">
        <p14:creationId xmlns:p14="http://schemas.microsoft.com/office/powerpoint/2010/main" val="142519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Delivery: 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3F3F42"/>
                </a:solidFill>
                <a:latin typeface="ReithSans"/>
              </a:rPr>
              <a:t>ACTION: ask leaners if they know where this photo was taken (answer is Hull)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3F3F42"/>
                </a:solidFill>
                <a:latin typeface="ReithSans"/>
              </a:rPr>
              <a:t>There’s often more familiarity with the unequal distribution of impacts of climate change when we think about it in global terms (as we’ve just discussed), however the impacts of climate change are also unevenly felt in the UK, with less privileged communities often bearing the worst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solidFill>
                <a:srgbClr val="3F3F42"/>
              </a:solidFill>
              <a:latin typeface="Reith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3F3F42"/>
                </a:solidFill>
                <a:latin typeface="ReithSans"/>
              </a:rPr>
              <a:t>Flooding: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solidFill>
                <a:srgbClr val="3F3F42"/>
              </a:solidFill>
              <a:latin typeface="ReithSan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Risk of flooding is projected to increase significantly across the UK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Poorer households can do less to protect their homes and are less able to pay high insurance premiums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House prices will decrease as flood risks increase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Less privileged communities may have less resources and support available to them to cope with flooding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Yorkshire and the Humber is one of the regions most affected due to a combination of high social vulnerability and high likelihoods of flooding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F3F42"/>
              </a:solidFill>
              <a:effectLst/>
              <a:latin typeface="ReithSan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F3F42"/>
                </a:solidFill>
                <a:effectLst/>
                <a:latin typeface="ReithSans"/>
                <a:cs typeface="+mn-cs"/>
              </a:rPr>
              <a:t>Why is this relevant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F3F42"/>
              </a:solidFill>
              <a:effectLst/>
              <a:latin typeface="ReithSans"/>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The University of Worcester regularly floods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Many of Sanctuary’s homes are in Hull (the most flood-prone area of the UK) consider what this means for Sanctuary’s residents, and implications for Sanctuary as a social housing provider that owns homes in increasingly at risk areas of the UK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F3F42"/>
                </a:solidFill>
                <a:effectLst/>
                <a:latin typeface="ReithSans"/>
                <a:cs typeface="+mn-cs"/>
              </a:rPr>
              <a:t>Platform owns homes in Upton upon Severn and other flood-prone towns in the Worcestershire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F3F42"/>
              </a:solidFill>
              <a:effectLst/>
              <a:latin typeface="ReithSan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F3F42"/>
                </a:solidFill>
                <a:effectLst/>
                <a:latin typeface="ReithSans"/>
                <a:cs typeface="+mn-cs"/>
              </a:rPr>
              <a:t>Overheating: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F3F42"/>
              </a:solidFill>
              <a:effectLst/>
              <a:latin typeface="ReithSans"/>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121212"/>
                </a:solidFill>
                <a:effectLst/>
                <a:latin typeface="GuardianTextEgyptian"/>
                <a:cs typeface="Calibri"/>
              </a:rPr>
              <a:t>Risk of overheating is set to increase significantly across the UK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121212"/>
                </a:solidFill>
                <a:effectLst/>
                <a:latin typeface="GuardianTextEgyptian"/>
                <a:cs typeface="Calibri"/>
              </a:rPr>
              <a:t>Heavily concreted areas will feel the effects of this – the cooling effects of green spaces are more common in wealthy districts of cities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121212"/>
                </a:solidFill>
                <a:effectLst/>
                <a:latin typeface="GuardianTextEgyptian"/>
                <a:cs typeface="Calibri"/>
              </a:rPr>
              <a:t>People in less privileged areas may not be able to afford air conditioning units, and for some this mat be compounded by an inability to open windows e.g. on ground floor flats, or due to concern about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Why is this relevant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cs typeface="Calibri"/>
              </a:rPr>
              <a:t>Overheating poses health concerns, especially to young, elderly and vulnerable people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cs typeface="Calibri"/>
              </a:rPr>
              <a:t>Sanctuary has homes in London (most at risk region of overheating), and both Sanctuary and Platform own high-rise accommodation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cs typeface="Calibri"/>
              </a:rPr>
              <a:t>Sanctuary owns close to 100 care homes with elderly residents who are more at risk to overheating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Summarise: the injustice of climate change isn’t something we’re only experiencing at the international level, it’s also a national and regional issue. </a:t>
            </a:r>
          </a:p>
        </p:txBody>
      </p:sp>
      <p:sp>
        <p:nvSpPr>
          <p:cNvPr id="4" name="Slide Number Placeholder 3"/>
          <p:cNvSpPr>
            <a:spLocks noGrp="1"/>
          </p:cNvSpPr>
          <p:nvPr>
            <p:ph type="sldNum" sz="quarter" idx="5"/>
          </p:nvPr>
        </p:nvSpPr>
        <p:spPr/>
        <p:txBody>
          <a:bodyPr/>
          <a:lstStyle/>
          <a:p>
            <a:fld id="{A865E79B-23BF-D745-ABB8-5224C0273775}" type="slidenum">
              <a:rPr lang="en-US" smtClean="0"/>
              <a:t>14</a:t>
            </a:fld>
            <a:endParaRPr lang="en-US"/>
          </a:p>
        </p:txBody>
      </p:sp>
    </p:spTree>
    <p:extLst>
      <p:ext uri="{BB962C8B-B14F-4D97-AF65-F5344CB8AC3E}">
        <p14:creationId xmlns:p14="http://schemas.microsoft.com/office/powerpoint/2010/main" val="272441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a:t>
            </a:r>
          </a:p>
          <a:p>
            <a:endParaRPr lang="en-GB"/>
          </a:p>
          <a:p>
            <a:r>
              <a:rPr lang="en-GB"/>
              <a:t>To wrap up what we’ve looked at, finish by defining climate justice. </a:t>
            </a:r>
          </a:p>
          <a:p>
            <a:endParaRPr lang="en-GB"/>
          </a:p>
          <a:p>
            <a:r>
              <a:rPr lang="en-GB" b="1"/>
              <a:t>ACTION: invite learners to read the slide themselves</a:t>
            </a:r>
            <a:endParaRPr lang="en-GB" b="1">
              <a:cs typeface="Calibri"/>
            </a:endParaRPr>
          </a:p>
          <a:p>
            <a:endParaRPr lang="en-GB" b="1">
              <a:cs typeface="Calibri"/>
            </a:endParaRPr>
          </a:p>
          <a:p>
            <a:r>
              <a:rPr lang="en-GB">
                <a:cs typeface="Calibri" panose="020F0502020204030204"/>
              </a:rPr>
              <a:t>Something that's very important about climate justice is that it provides an understanding of how we can allocate responsibility in order to understand who should be delivering climate solutions. </a:t>
            </a:r>
          </a:p>
          <a:p>
            <a:endParaRPr lang="en-GB"/>
          </a:p>
          <a:p>
            <a:r>
              <a:rPr lang="en-GB"/>
              <a:t>TIMECHECK: 1hr 5mins</a:t>
            </a:r>
          </a:p>
        </p:txBody>
      </p:sp>
      <p:sp>
        <p:nvSpPr>
          <p:cNvPr id="4" name="Slide Number Placeholder 3"/>
          <p:cNvSpPr>
            <a:spLocks noGrp="1"/>
          </p:cNvSpPr>
          <p:nvPr>
            <p:ph type="sldNum" sz="quarter" idx="5"/>
          </p:nvPr>
        </p:nvSpPr>
        <p:spPr/>
        <p:txBody>
          <a:bodyPr/>
          <a:lstStyle/>
          <a:p>
            <a:fld id="{A865E79B-23BF-D745-ABB8-5224C0273775}" type="slidenum">
              <a:rPr lang="en-US" smtClean="0"/>
              <a:t>15</a:t>
            </a:fld>
            <a:endParaRPr lang="en-US"/>
          </a:p>
        </p:txBody>
      </p:sp>
    </p:spTree>
    <p:extLst>
      <p:ext uri="{BB962C8B-B14F-4D97-AF65-F5344CB8AC3E}">
        <p14:creationId xmlns:p14="http://schemas.microsoft.com/office/powerpoint/2010/main" val="3845625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TIMECHECK: we should be restarting at 1hr 10mins. </a:t>
            </a:r>
          </a:p>
          <a:p>
            <a:endParaRPr lang="en-GB" dirty="0"/>
          </a:p>
          <a:p>
            <a:r>
              <a:rPr lang="en-GB" dirty="0"/>
              <a:t>Set up break out into 2 teams</a:t>
            </a:r>
          </a:p>
          <a:p>
            <a:r>
              <a:rPr lang="en-GB" dirty="0"/>
              <a:t>Prepare word doc</a:t>
            </a:r>
          </a:p>
        </p:txBody>
      </p:sp>
      <p:sp>
        <p:nvSpPr>
          <p:cNvPr id="4" name="Slide Number Placeholder 3"/>
          <p:cNvSpPr>
            <a:spLocks noGrp="1"/>
          </p:cNvSpPr>
          <p:nvPr>
            <p:ph type="sldNum" sz="quarter" idx="5"/>
          </p:nvPr>
        </p:nvSpPr>
        <p:spPr/>
        <p:txBody>
          <a:bodyPr/>
          <a:lstStyle/>
          <a:p>
            <a:fld id="{A865E79B-23BF-D745-ABB8-5224C0273775}" type="slidenum">
              <a:rPr lang="en-US" smtClean="0"/>
              <a:t>16</a:t>
            </a:fld>
            <a:endParaRPr lang="en-US"/>
          </a:p>
        </p:txBody>
      </p:sp>
    </p:spTree>
    <p:extLst>
      <p:ext uri="{BB962C8B-B14F-4D97-AF65-F5344CB8AC3E}">
        <p14:creationId xmlns:p14="http://schemas.microsoft.com/office/powerpoint/2010/main" val="68307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a:t>Delivery: KB</a:t>
            </a:r>
          </a:p>
          <a:p>
            <a:endParaRPr lang="en-GB" sz="1600">
              <a:cs typeface="Calibri"/>
            </a:endParaRPr>
          </a:p>
          <a:p>
            <a:r>
              <a:rPr lang="en-GB" sz="1600"/>
              <a:t>For the final section of this session, we’re going to spend some time looking at different future scenarios based on the actions we take for climate change across the 2020s. To do this we’ll be completing two activities together – in the first activity we’ll be exploring a troubled future scenario which we have arrived at due to inaction on climate change, and in the second activity we’ll finish on a more hopeful note, exploring what a sustainable future looks like and the steps we might take as a society to get there. </a:t>
            </a:r>
            <a:endParaRPr lang="en-GB" sz="1600">
              <a:cs typeface="Calibri"/>
            </a:endParaRPr>
          </a:p>
        </p:txBody>
      </p:sp>
      <p:sp>
        <p:nvSpPr>
          <p:cNvPr id="4" name="Slide Number Placeholder 3"/>
          <p:cNvSpPr>
            <a:spLocks noGrp="1"/>
          </p:cNvSpPr>
          <p:nvPr>
            <p:ph type="sldNum" sz="quarter" idx="5"/>
          </p:nvPr>
        </p:nvSpPr>
        <p:spPr/>
        <p:txBody>
          <a:bodyPr/>
          <a:lstStyle/>
          <a:p>
            <a:fld id="{A865E79B-23BF-D745-ABB8-5224C0273775}" type="slidenum">
              <a:rPr lang="en-US" smtClean="0"/>
              <a:t>17</a:t>
            </a:fld>
            <a:endParaRPr lang="en-US"/>
          </a:p>
        </p:txBody>
      </p:sp>
    </p:spTree>
    <p:extLst>
      <p:ext uri="{BB962C8B-B14F-4D97-AF65-F5344CB8AC3E}">
        <p14:creationId xmlns:p14="http://schemas.microsoft.com/office/powerpoint/2010/main" val="514971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Delivery: KB</a:t>
            </a:r>
          </a:p>
          <a:p>
            <a:endParaRPr lang="en-GB"/>
          </a:p>
          <a:p>
            <a:r>
              <a:rPr lang="en-GB"/>
              <a:t>We’ve set up what our troubled future looks like. Now, we’re going to think about how we got there, how we got from here to there, and we’re going to do that together in breakout rooms as a team activity. </a:t>
            </a:r>
            <a:endParaRPr lang="en-GB">
              <a:cs typeface="Calibri"/>
            </a:endParaRPr>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A865E79B-23BF-D745-ABB8-5224C0273775}" type="slidenum">
              <a:rPr lang="en-US" smtClean="0"/>
              <a:t>18</a:t>
            </a:fld>
            <a:endParaRPr lang="en-US"/>
          </a:p>
        </p:txBody>
      </p:sp>
    </p:spTree>
    <p:extLst>
      <p:ext uri="{BB962C8B-B14F-4D97-AF65-F5344CB8AC3E}">
        <p14:creationId xmlns:p14="http://schemas.microsoft.com/office/powerpoint/2010/main" val="328766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65E79B-23BF-D745-ABB8-5224C0273775}" type="slidenum">
              <a:rPr lang="en-US" smtClean="0"/>
              <a:t>19</a:t>
            </a:fld>
            <a:endParaRPr lang="en-US"/>
          </a:p>
        </p:txBody>
      </p:sp>
    </p:spTree>
    <p:extLst>
      <p:ext uri="{BB962C8B-B14F-4D97-AF65-F5344CB8AC3E}">
        <p14:creationId xmlns:p14="http://schemas.microsoft.com/office/powerpoint/2010/main" val="300115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a:t>
            </a:r>
          </a:p>
          <a:p>
            <a:endParaRPr lang="en-GB" dirty="0"/>
          </a:p>
          <a:p>
            <a:r>
              <a:rPr lang="en-GB" dirty="0"/>
              <a:t>Repeat format of previous activity </a:t>
            </a:r>
          </a:p>
        </p:txBody>
      </p:sp>
      <p:sp>
        <p:nvSpPr>
          <p:cNvPr id="4" name="Slide Number Placeholder 3"/>
          <p:cNvSpPr>
            <a:spLocks noGrp="1"/>
          </p:cNvSpPr>
          <p:nvPr>
            <p:ph type="sldNum" sz="quarter" idx="5"/>
          </p:nvPr>
        </p:nvSpPr>
        <p:spPr/>
        <p:txBody>
          <a:bodyPr/>
          <a:lstStyle/>
          <a:p>
            <a:fld id="{A865E79B-23BF-D745-ABB8-5224C0273775}" type="slidenum">
              <a:rPr lang="en-US" smtClean="0"/>
              <a:t>20</a:t>
            </a:fld>
            <a:endParaRPr lang="en-US"/>
          </a:p>
        </p:txBody>
      </p:sp>
    </p:spTree>
    <p:extLst>
      <p:ext uri="{BB962C8B-B14F-4D97-AF65-F5344CB8AC3E}">
        <p14:creationId xmlns:p14="http://schemas.microsoft.com/office/powerpoint/2010/main" val="98185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endParaRPr lang="en-GB"/>
          </a:p>
        </p:txBody>
      </p:sp>
      <p:sp>
        <p:nvSpPr>
          <p:cNvPr id="4" name="Slide Number Placeholder 3"/>
          <p:cNvSpPr>
            <a:spLocks noGrp="1"/>
          </p:cNvSpPr>
          <p:nvPr>
            <p:ph type="sldNum" sz="quarter" idx="5"/>
          </p:nvPr>
        </p:nvSpPr>
        <p:spPr/>
        <p:txBody>
          <a:bodyPr/>
          <a:lstStyle/>
          <a:p>
            <a:fld id="{A865E79B-23BF-D745-ABB8-5224C0273775}" type="slidenum">
              <a:rPr lang="en-US" smtClean="0"/>
              <a:t>3</a:t>
            </a:fld>
            <a:endParaRPr lang="en-US"/>
          </a:p>
        </p:txBody>
      </p:sp>
    </p:spTree>
    <p:extLst>
      <p:ext uri="{BB962C8B-B14F-4D97-AF65-F5344CB8AC3E}">
        <p14:creationId xmlns:p14="http://schemas.microsoft.com/office/powerpoint/2010/main" val="123539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65E79B-23BF-D745-ABB8-5224C0273775}" type="slidenum">
              <a:rPr lang="en-US" smtClean="0"/>
              <a:t>21</a:t>
            </a:fld>
            <a:endParaRPr lang="en-US"/>
          </a:p>
        </p:txBody>
      </p:sp>
    </p:spTree>
    <p:extLst>
      <p:ext uri="{BB962C8B-B14F-4D97-AF65-F5344CB8AC3E}">
        <p14:creationId xmlns:p14="http://schemas.microsoft.com/office/powerpoint/2010/main" val="389633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KB</a:t>
            </a:r>
            <a:endParaRPr lang="en-GB" dirty="0">
              <a:cs typeface="Calibri"/>
            </a:endParaRPr>
          </a:p>
          <a:p>
            <a:r>
              <a:rPr lang="en-GB" b="1" u="sng" dirty="0">
                <a:cs typeface="Calibri"/>
              </a:rPr>
              <a:t>Quiz questions</a:t>
            </a:r>
          </a:p>
          <a:p>
            <a:endParaRPr lang="en-GB" dirty="0"/>
          </a:p>
          <a:p>
            <a:r>
              <a:rPr lang="en-GB" dirty="0"/>
              <a:t>What is climate justice? </a:t>
            </a:r>
          </a:p>
          <a:p>
            <a:r>
              <a:rPr lang="en-GB" dirty="0"/>
              <a:t>A concept that recognises the ethical dimensions of climate change. </a:t>
            </a:r>
            <a:endParaRPr lang="en-GB" dirty="0">
              <a:cs typeface="Calibri"/>
            </a:endParaRPr>
          </a:p>
          <a:p>
            <a:pPr marL="171450" indent="-171450">
              <a:buFont typeface="Arial"/>
              <a:buChar char="•"/>
            </a:pPr>
            <a:r>
              <a:rPr lang="en-GB" dirty="0"/>
              <a:t>A concept that suggests all countries will be affected in the same way by climate change </a:t>
            </a:r>
            <a:endParaRPr lang="en-GB" dirty="0">
              <a:cs typeface="Calibri"/>
            </a:endParaRPr>
          </a:p>
          <a:p>
            <a:pPr marL="171450" indent="-171450">
              <a:buFont typeface="Arial"/>
              <a:buChar char="•"/>
            </a:pPr>
            <a:r>
              <a:rPr lang="en-GB" dirty="0"/>
              <a:t>An annual United Nations climate summit </a:t>
            </a:r>
            <a:endParaRPr lang="en-GB" dirty="0">
              <a:cs typeface="Calibri"/>
            </a:endParaRPr>
          </a:p>
          <a:p>
            <a:pPr marL="171450" indent="-171450">
              <a:buFont typeface="Arial"/>
              <a:buChar char="•"/>
            </a:pPr>
            <a:endParaRPr lang="en-GB" dirty="0"/>
          </a:p>
          <a:p>
            <a:r>
              <a:rPr lang="en-GB" dirty="0"/>
              <a:t>Historically, which countries have produced the most carbon emissions? </a:t>
            </a:r>
            <a:endParaRPr lang="en-GB" dirty="0">
              <a:cs typeface="Calibri" panose="020F0502020204030204"/>
            </a:endParaRPr>
          </a:p>
          <a:p>
            <a:pPr marL="171450" indent="-171450">
              <a:buFont typeface="Arial"/>
              <a:buChar char="•"/>
            </a:pPr>
            <a:r>
              <a:rPr lang="en-GB" dirty="0"/>
              <a:t>Developing countries</a:t>
            </a:r>
            <a:endParaRPr lang="en-GB" dirty="0">
              <a:cs typeface="Calibri"/>
            </a:endParaRPr>
          </a:p>
          <a:p>
            <a:pPr marL="171450" indent="-171450">
              <a:buFont typeface="Arial"/>
              <a:buChar char="•"/>
            </a:pPr>
            <a:r>
              <a:rPr lang="en-GB" dirty="0"/>
              <a:t>Developed countries</a:t>
            </a:r>
            <a:endParaRPr lang="en-GB" dirty="0">
              <a:cs typeface="Calibri"/>
            </a:endParaRPr>
          </a:p>
          <a:p>
            <a:pPr marL="171450" indent="-171450">
              <a:buFont typeface="Arial"/>
              <a:buChar char="•"/>
            </a:pPr>
            <a:r>
              <a:rPr lang="en-GB" dirty="0"/>
              <a:t>All countries have contributed equally</a:t>
            </a:r>
            <a:endParaRPr lang="en-GB" dirty="0">
              <a:cs typeface="Calibri"/>
            </a:endParaRPr>
          </a:p>
          <a:p>
            <a:endParaRPr lang="en-GB" dirty="0"/>
          </a:p>
          <a:p>
            <a:r>
              <a:rPr lang="en-GB" dirty="0"/>
              <a:t>Which countries are most at risk of the impacts of climate change? </a:t>
            </a:r>
            <a:endParaRPr lang="en-GB" dirty="0">
              <a:cs typeface="Calibri" panose="020F0502020204030204"/>
            </a:endParaRPr>
          </a:p>
          <a:p>
            <a:pPr marL="171450" indent="-171450">
              <a:buFont typeface="Arial"/>
              <a:buChar char="•"/>
            </a:pPr>
            <a:r>
              <a:rPr lang="en-GB" dirty="0"/>
              <a:t>Developing countries </a:t>
            </a:r>
            <a:endParaRPr lang="en-GB" dirty="0">
              <a:cs typeface="Calibri"/>
            </a:endParaRPr>
          </a:p>
          <a:p>
            <a:pPr marL="171450" indent="-171450">
              <a:buFont typeface="Arial"/>
              <a:buChar char="•"/>
            </a:pPr>
            <a:r>
              <a:rPr lang="en-GB" dirty="0"/>
              <a:t>Developed countries </a:t>
            </a:r>
            <a:endParaRPr lang="en-GB" dirty="0">
              <a:cs typeface="Calibri"/>
            </a:endParaRPr>
          </a:p>
          <a:p>
            <a:pPr marL="171450" indent="-171450">
              <a:buFont typeface="Arial"/>
              <a:buChar char="•"/>
            </a:pPr>
            <a:r>
              <a:rPr lang="en-GB" dirty="0"/>
              <a:t>All countries are at equal risk </a:t>
            </a:r>
            <a:endParaRPr lang="en-GB" dirty="0">
              <a:cs typeface="Calibri"/>
            </a:endParaRPr>
          </a:p>
          <a:p>
            <a:endParaRPr lang="en-GB" dirty="0"/>
          </a:p>
          <a:p>
            <a:pPr>
              <a:buFont typeface="Arial"/>
            </a:pPr>
            <a:r>
              <a:rPr lang="en-GB" dirty="0"/>
              <a:t>Which of these actions has a negative impact on the climate?</a:t>
            </a:r>
            <a:endParaRPr lang="en-GB" dirty="0">
              <a:cs typeface="Calibri"/>
            </a:endParaRPr>
          </a:p>
          <a:p>
            <a:pPr marL="171450" indent="-171450">
              <a:buFont typeface="Arial"/>
              <a:buChar char="•"/>
            </a:pPr>
            <a:r>
              <a:rPr lang="en-GB" dirty="0"/>
              <a:t>An increase in tree planting initiatives </a:t>
            </a:r>
            <a:endParaRPr lang="en-GB" dirty="0">
              <a:cs typeface="Calibri"/>
            </a:endParaRPr>
          </a:p>
          <a:p>
            <a:pPr marL="171450" indent="-171450">
              <a:buFont typeface="Arial"/>
              <a:buChar char="•"/>
            </a:pPr>
            <a:r>
              <a:rPr lang="en-GB" dirty="0"/>
              <a:t>A reduction in meat consumption</a:t>
            </a:r>
            <a:endParaRPr lang="en-GB" dirty="0">
              <a:cs typeface="Calibri"/>
            </a:endParaRPr>
          </a:p>
          <a:p>
            <a:pPr marL="171450" indent="-171450">
              <a:buFont typeface="Arial"/>
              <a:buChar char="•"/>
            </a:pPr>
            <a:r>
              <a:rPr lang="en-GB" dirty="0"/>
              <a:t>An increase in the number of domestic flights taken</a:t>
            </a:r>
            <a:endParaRPr lang="en-GB" dirty="0">
              <a:cs typeface="Calibri"/>
            </a:endParaRPr>
          </a:p>
          <a:p>
            <a:endParaRPr lang="en-GB" dirty="0"/>
          </a:p>
          <a:p>
            <a:pPr>
              <a:buFont typeface="Arial"/>
            </a:pPr>
            <a:r>
              <a:rPr lang="en-GB" dirty="0"/>
              <a:t>Which of these actions has a positive impact on the climate?</a:t>
            </a:r>
            <a:endParaRPr lang="en-GB" dirty="0">
              <a:cs typeface="Calibri"/>
            </a:endParaRPr>
          </a:p>
          <a:p>
            <a:pPr marL="628650" lvl="1" indent="-171450">
              <a:buFont typeface="Arial"/>
              <a:buChar char="•"/>
            </a:pPr>
            <a:r>
              <a:rPr lang="en-GB" dirty="0"/>
              <a:t>Deforestation</a:t>
            </a:r>
            <a:endParaRPr lang="en-GB" dirty="0">
              <a:cs typeface="Calibri"/>
            </a:endParaRPr>
          </a:p>
          <a:p>
            <a:pPr marL="628650" lvl="1" indent="-171450">
              <a:buFont typeface="Arial"/>
              <a:buChar char="•"/>
            </a:pPr>
            <a:r>
              <a:rPr lang="en-GB" dirty="0"/>
              <a:t>Transitioning to renewable energy sources</a:t>
            </a:r>
            <a:endParaRPr lang="en-GB" dirty="0">
              <a:cs typeface="Calibri"/>
            </a:endParaRPr>
          </a:p>
          <a:p>
            <a:pPr marL="628650" lvl="1" indent="-171450">
              <a:buFont typeface="Arial"/>
              <a:buChar char="•"/>
            </a:pPr>
            <a:r>
              <a:rPr lang="en-GB" dirty="0"/>
              <a:t>Increasing fossil fuel use</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A865E79B-23BF-D745-ABB8-5224C0273775}" type="slidenum">
              <a:rPr lang="en-US" smtClean="0"/>
              <a:t>22</a:t>
            </a:fld>
            <a:endParaRPr lang="en-US"/>
          </a:p>
        </p:txBody>
      </p:sp>
    </p:spTree>
    <p:extLst>
      <p:ext uri="{BB962C8B-B14F-4D97-AF65-F5344CB8AC3E}">
        <p14:creationId xmlns:p14="http://schemas.microsoft.com/office/powerpoint/2010/main" val="3193081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Answer question by typing in the chat </a:t>
            </a:r>
          </a:p>
          <a:p>
            <a:r>
              <a:rPr lang="en-GB"/>
              <a:t>Answer is answer 1</a:t>
            </a:r>
          </a:p>
        </p:txBody>
      </p:sp>
      <p:sp>
        <p:nvSpPr>
          <p:cNvPr id="4" name="Slide Number Placeholder 3"/>
          <p:cNvSpPr>
            <a:spLocks noGrp="1"/>
          </p:cNvSpPr>
          <p:nvPr>
            <p:ph type="sldNum" sz="quarter" idx="5"/>
          </p:nvPr>
        </p:nvSpPr>
        <p:spPr/>
        <p:txBody>
          <a:bodyPr/>
          <a:lstStyle/>
          <a:p>
            <a:fld id="{A865E79B-23BF-D745-ABB8-5224C0273775}" type="slidenum">
              <a:rPr lang="en-US" smtClean="0"/>
              <a:t>23</a:t>
            </a:fld>
            <a:endParaRPr lang="en-US"/>
          </a:p>
        </p:txBody>
      </p:sp>
    </p:spTree>
    <p:extLst>
      <p:ext uri="{BB962C8B-B14F-4D97-AF65-F5344CB8AC3E}">
        <p14:creationId xmlns:p14="http://schemas.microsoft.com/office/powerpoint/2010/main" val="384145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Correct answer 2</a:t>
            </a:r>
          </a:p>
        </p:txBody>
      </p:sp>
      <p:sp>
        <p:nvSpPr>
          <p:cNvPr id="4" name="Slide Number Placeholder 3"/>
          <p:cNvSpPr>
            <a:spLocks noGrp="1"/>
          </p:cNvSpPr>
          <p:nvPr>
            <p:ph type="sldNum" sz="quarter" idx="5"/>
          </p:nvPr>
        </p:nvSpPr>
        <p:spPr/>
        <p:txBody>
          <a:bodyPr/>
          <a:lstStyle/>
          <a:p>
            <a:fld id="{A865E79B-23BF-D745-ABB8-5224C0273775}" type="slidenum">
              <a:rPr lang="en-US" smtClean="0"/>
              <a:t>24</a:t>
            </a:fld>
            <a:endParaRPr lang="en-US"/>
          </a:p>
        </p:txBody>
      </p:sp>
    </p:spTree>
    <p:extLst>
      <p:ext uri="{BB962C8B-B14F-4D97-AF65-F5344CB8AC3E}">
        <p14:creationId xmlns:p14="http://schemas.microsoft.com/office/powerpoint/2010/main" val="1186593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Correct answer 1</a:t>
            </a:r>
          </a:p>
        </p:txBody>
      </p:sp>
      <p:sp>
        <p:nvSpPr>
          <p:cNvPr id="4" name="Slide Number Placeholder 3"/>
          <p:cNvSpPr>
            <a:spLocks noGrp="1"/>
          </p:cNvSpPr>
          <p:nvPr>
            <p:ph type="sldNum" sz="quarter" idx="5"/>
          </p:nvPr>
        </p:nvSpPr>
        <p:spPr/>
        <p:txBody>
          <a:bodyPr/>
          <a:lstStyle/>
          <a:p>
            <a:fld id="{A865E79B-23BF-D745-ABB8-5224C0273775}" type="slidenum">
              <a:rPr lang="en-US" smtClean="0"/>
              <a:t>25</a:t>
            </a:fld>
            <a:endParaRPr lang="en-US"/>
          </a:p>
        </p:txBody>
      </p:sp>
    </p:spTree>
    <p:extLst>
      <p:ext uri="{BB962C8B-B14F-4D97-AF65-F5344CB8AC3E}">
        <p14:creationId xmlns:p14="http://schemas.microsoft.com/office/powerpoint/2010/main" val="2024881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Correct answer 3</a:t>
            </a:r>
          </a:p>
        </p:txBody>
      </p:sp>
      <p:sp>
        <p:nvSpPr>
          <p:cNvPr id="4" name="Slide Number Placeholder 3"/>
          <p:cNvSpPr>
            <a:spLocks noGrp="1"/>
          </p:cNvSpPr>
          <p:nvPr>
            <p:ph type="sldNum" sz="quarter" idx="5"/>
          </p:nvPr>
        </p:nvSpPr>
        <p:spPr/>
        <p:txBody>
          <a:bodyPr/>
          <a:lstStyle/>
          <a:p>
            <a:fld id="{A865E79B-23BF-D745-ABB8-5224C0273775}" type="slidenum">
              <a:rPr lang="en-US" smtClean="0"/>
              <a:t>26</a:t>
            </a:fld>
            <a:endParaRPr lang="en-US"/>
          </a:p>
        </p:txBody>
      </p:sp>
    </p:spTree>
    <p:extLst>
      <p:ext uri="{BB962C8B-B14F-4D97-AF65-F5344CB8AC3E}">
        <p14:creationId xmlns:p14="http://schemas.microsoft.com/office/powerpoint/2010/main" val="2398455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Correct Answer 2</a:t>
            </a:r>
          </a:p>
        </p:txBody>
      </p:sp>
      <p:sp>
        <p:nvSpPr>
          <p:cNvPr id="4" name="Slide Number Placeholder 3"/>
          <p:cNvSpPr>
            <a:spLocks noGrp="1"/>
          </p:cNvSpPr>
          <p:nvPr>
            <p:ph type="sldNum" sz="quarter" idx="5"/>
          </p:nvPr>
        </p:nvSpPr>
        <p:spPr/>
        <p:txBody>
          <a:bodyPr/>
          <a:lstStyle/>
          <a:p>
            <a:fld id="{A865E79B-23BF-D745-ABB8-5224C0273775}" type="slidenum">
              <a:rPr lang="en-US" smtClean="0"/>
              <a:t>27</a:t>
            </a:fld>
            <a:endParaRPr lang="en-US"/>
          </a:p>
        </p:txBody>
      </p:sp>
    </p:spTree>
    <p:extLst>
      <p:ext uri="{BB962C8B-B14F-4D97-AF65-F5344CB8AC3E}">
        <p14:creationId xmlns:p14="http://schemas.microsoft.com/office/powerpoint/2010/main" val="2178302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cs typeface="Calibri"/>
            </a:endParaRPr>
          </a:p>
          <a:p>
            <a:r>
              <a:rPr lang="en-GB" b="1">
                <a:cs typeface="Calibri"/>
              </a:rPr>
              <a:t>ACTION: before closing session, reiterate that learners are already having a positive impact and taking steps towards a positive future by being here and engaging with the issue. </a:t>
            </a:r>
          </a:p>
        </p:txBody>
      </p:sp>
      <p:sp>
        <p:nvSpPr>
          <p:cNvPr id="4" name="Slide Number Placeholder 3"/>
          <p:cNvSpPr>
            <a:spLocks noGrp="1"/>
          </p:cNvSpPr>
          <p:nvPr>
            <p:ph type="sldNum" sz="quarter" idx="5"/>
          </p:nvPr>
        </p:nvSpPr>
        <p:spPr/>
        <p:txBody>
          <a:bodyPr/>
          <a:lstStyle/>
          <a:p>
            <a:fld id="{45BC57C9-2A54-E14A-98CC-64BE0B9F57B0}" type="slidenum">
              <a:rPr lang="en-US" smtClean="0"/>
              <a:t>28</a:t>
            </a:fld>
            <a:endParaRPr lang="en-US"/>
          </a:p>
        </p:txBody>
      </p:sp>
    </p:spTree>
    <p:extLst>
      <p:ext uri="{BB962C8B-B14F-4D97-AF65-F5344CB8AC3E}">
        <p14:creationId xmlns:p14="http://schemas.microsoft.com/office/powerpoint/2010/main" val="3579089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KB</a:t>
            </a:r>
          </a:p>
          <a:p>
            <a:endParaRPr lang="en-GB" dirty="0">
              <a:cs typeface="Calibri"/>
            </a:endParaRPr>
          </a:p>
          <a:p>
            <a:r>
              <a:rPr lang="en-GB">
                <a:cs typeface="Calibri"/>
              </a:rPr>
              <a:t>Reiterate to learners at close that we have worked with some uncomfortable messages as part of today's session and that by engaging with these and the training more generally, they are taking a big steps towards making a positive difference and being part of the solution to climate change and its impacts. </a:t>
            </a:r>
          </a:p>
        </p:txBody>
      </p:sp>
      <p:sp>
        <p:nvSpPr>
          <p:cNvPr id="4" name="Slide Number Placeholder 3"/>
          <p:cNvSpPr>
            <a:spLocks noGrp="1"/>
          </p:cNvSpPr>
          <p:nvPr>
            <p:ph type="sldNum" sz="quarter" idx="5"/>
          </p:nvPr>
        </p:nvSpPr>
        <p:spPr/>
        <p:txBody>
          <a:bodyPr/>
          <a:lstStyle/>
          <a:p>
            <a:fld id="{A865E79B-23BF-D745-ABB8-5224C0273775}" type="slidenum">
              <a:rPr lang="en-US" smtClean="0"/>
              <a:t>29</a:t>
            </a:fld>
            <a:endParaRPr lang="en-US"/>
          </a:p>
        </p:txBody>
      </p:sp>
    </p:spTree>
    <p:extLst>
      <p:ext uri="{BB962C8B-B14F-4D97-AF65-F5344CB8AC3E}">
        <p14:creationId xmlns:p14="http://schemas.microsoft.com/office/powerpoint/2010/main" val="124103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Link to video: </a:t>
            </a:r>
            <a:r>
              <a:rPr lang="en-GB" sz="1200">
                <a:effectLst/>
                <a:latin typeface="Arial" panose="020B0604020202020204" pitchFamily="34" charset="0"/>
                <a:ea typeface="Calibri" panose="020F0502020204030204" pitchFamily="34" charset="0"/>
                <a:hlinkClick r:id="rId3"/>
              </a:rPr>
              <a:t>https://www.youtube.com/watch?v=G4H1N_yXBiA</a:t>
            </a:r>
            <a:r>
              <a:rPr lang="en-GB" sz="1200">
                <a:effectLst/>
                <a:latin typeface="Arial" panose="020B0604020202020204" pitchFamily="34" charset="0"/>
                <a:ea typeface="Calibri" panose="020F0502020204030204" pitchFamily="34" charset="0"/>
              </a:rPr>
              <a:t> </a:t>
            </a:r>
          </a:p>
          <a:p>
            <a:r>
              <a:rPr lang="en-GB"/>
              <a:t>Duration of video: 3:04 </a:t>
            </a:r>
          </a:p>
          <a:p>
            <a:endParaRPr lang="en-GB"/>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Last session we looked at the causes of climate change. To recap this, and begin introducing some content for today’s session,  for example health affects, for today’s session, we’re going to watch this three minute video. National Geographic so it’s USA based.</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a:p>
          <a:p>
            <a:r>
              <a:rPr lang="en-GB" sz="1800" b="1"/>
              <a:t>ACTION: add video link to the chat – learners should watch the video themselves (do not screenshare).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Ask if anyone has any outstanding questions from the previous session.</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TIMECHECK: 10 minutes (after the video and questions) </a:t>
            </a:r>
            <a:endParaRPr lang="en-GB"/>
          </a:p>
        </p:txBody>
      </p:sp>
      <p:sp>
        <p:nvSpPr>
          <p:cNvPr id="4" name="Slide Number Placeholder 3"/>
          <p:cNvSpPr>
            <a:spLocks noGrp="1"/>
          </p:cNvSpPr>
          <p:nvPr>
            <p:ph type="sldNum" sz="quarter" idx="5"/>
          </p:nvPr>
        </p:nvSpPr>
        <p:spPr/>
        <p:txBody>
          <a:bodyPr/>
          <a:lstStyle/>
          <a:p>
            <a:fld id="{A865E79B-23BF-D745-ABB8-5224C0273775}" type="slidenum">
              <a:rPr lang="en-US" smtClean="0"/>
              <a:t>4</a:t>
            </a:fld>
            <a:endParaRPr lang="en-US"/>
          </a:p>
        </p:txBody>
      </p:sp>
    </p:spTree>
    <p:extLst>
      <p:ext uri="{BB962C8B-B14F-4D97-AF65-F5344CB8AC3E}">
        <p14:creationId xmlns:p14="http://schemas.microsoft.com/office/powerpoint/2010/main" val="413321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Delivery: 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GB" sz="1800">
                <a:latin typeface="Calibri"/>
                <a:ea typeface="Calibri" panose="020F0502020204030204" pitchFamily="34" charset="0"/>
                <a:cs typeface="Calibri"/>
              </a:rPr>
              <a:t>We are going to begin today's session by exploring some of the </a:t>
            </a:r>
            <a:r>
              <a:rPr lang="en-GB" sz="1800" b="1">
                <a:latin typeface="Calibri"/>
                <a:ea typeface="Calibri" panose="020F0502020204030204" pitchFamily="34" charset="0"/>
                <a:cs typeface="Calibri"/>
              </a:rPr>
              <a:t>potential </a:t>
            </a:r>
            <a:r>
              <a:rPr lang="en-GB" sz="1800">
                <a:latin typeface="Calibri"/>
                <a:ea typeface="Calibri" panose="020F0502020204030204" pitchFamily="34" charset="0"/>
                <a:cs typeface="Calibri"/>
              </a:rPr>
              <a:t>global environmental and social impacts of climate change in more depth. </a:t>
            </a:r>
          </a:p>
          <a:p>
            <a:pPr>
              <a:defRPr/>
            </a:pPr>
            <a:r>
              <a:rPr lang="en-GB" sz="1800">
                <a:latin typeface="Calibri"/>
                <a:ea typeface="Calibri" panose="020F0502020204030204" pitchFamily="34" charset="0"/>
                <a:cs typeface="Calibri"/>
              </a:rPr>
              <a:t>We began to look at some of the impacts already happening in the introductory video last week, you may remember the phenomenon of increasing heat domes, which amplify hot weather? Other global impacts already attributed to climate change include rising sea levels, droughts and increasing extreme climate events such as hurricanes/cyclones etc. </a:t>
            </a:r>
            <a:endParaRPr lang="en-GB">
              <a:latin typeface="Calibri"/>
              <a:ea typeface="Calibri" panose="020F0502020204030204" pitchFamily="34" charset="0"/>
              <a:cs typeface="Calibri"/>
            </a:endParaRPr>
          </a:p>
          <a:p>
            <a:pPr>
              <a:defRPr/>
            </a:pPr>
            <a:endParaRPr lang="en-GB" sz="1800">
              <a:latin typeface="Calibri"/>
              <a:ea typeface="Calibri" panose="020F0502020204030204" pitchFamily="34" charset="0"/>
              <a:cs typeface="Calibri"/>
            </a:endParaRPr>
          </a:p>
          <a:p>
            <a:pPr>
              <a:defRPr/>
            </a:pPr>
            <a:r>
              <a:rPr lang="en-GB" sz="1800">
                <a:latin typeface="Calibri"/>
                <a:ea typeface="Calibri" panose="020F0502020204030204" pitchFamily="34" charset="0"/>
                <a:cs typeface="Calibri"/>
              </a:rPr>
              <a:t>Unless action is taken to reduce greenhouse gases these impacts will increase in both frequency and intensity, ultimately it depends what we do as a global population to tackle this issue.</a:t>
            </a:r>
            <a:endParaRPr lang="en-GB">
              <a:cs typeface="Calibri"/>
            </a:endParaRPr>
          </a:p>
          <a:p>
            <a:pPr>
              <a:defRPr/>
            </a:pPr>
            <a:r>
              <a:rPr lang="en-GB" sz="1800">
                <a:effectLst/>
                <a:latin typeface="Calibri"/>
                <a:ea typeface="Calibri" panose="020F0502020204030204" pitchFamily="34" charset="0"/>
                <a:cs typeface="Calibri"/>
              </a:rPr>
              <a:t>The year </a:t>
            </a:r>
            <a:r>
              <a:rPr lang="en-GB" sz="1800" b="1">
                <a:effectLst/>
                <a:latin typeface="Calibri"/>
                <a:ea typeface="Calibri" panose="020F0502020204030204" pitchFamily="34" charset="0"/>
                <a:cs typeface="Calibri"/>
              </a:rPr>
              <a:t>2020</a:t>
            </a:r>
            <a:r>
              <a:rPr lang="en-GB" sz="1800">
                <a:effectLst/>
                <a:latin typeface="Calibri"/>
                <a:ea typeface="Calibri" panose="020F0502020204030204" pitchFamily="34" charset="0"/>
                <a:cs typeface="Calibri"/>
              </a:rPr>
              <a:t> was </a:t>
            </a:r>
            <a:r>
              <a:rPr lang="en-GB" sz="1800" b="1">
                <a:effectLst/>
                <a:latin typeface="Calibri"/>
                <a:ea typeface="Calibri" panose="020F0502020204030204" pitchFamily="34" charset="0"/>
                <a:cs typeface="Calibri"/>
              </a:rPr>
              <a:t>1.2°C above pre-industrial era (1880) temperatures</a:t>
            </a:r>
            <a:r>
              <a:rPr lang="en-GB" sz="1800">
                <a:effectLst/>
                <a:latin typeface="Calibri"/>
                <a:ea typeface="Calibri" panose="020F0502020204030204" pitchFamily="34" charset="0"/>
                <a:cs typeface="Calibri"/>
              </a:rPr>
              <a:t>. </a:t>
            </a:r>
            <a:endParaRPr lang="en-GB" sz="1800">
              <a:latin typeface="Calibri"/>
              <a:ea typeface="Calibri" panose="020F0502020204030204" pitchFamily="34" charset="0"/>
              <a:cs typeface="Times New Roman" panose="02020603050405020304" pitchFamily="18" charset="0"/>
            </a:endParaRPr>
          </a:p>
          <a:p>
            <a:pPr>
              <a:defRPr/>
            </a:pPr>
            <a:endParaRPr lang="en-GB" sz="1800">
              <a:latin typeface="Calibri"/>
              <a:ea typeface="Calibri" panose="020F0502020204030204" pitchFamily="34" charset="0"/>
              <a:cs typeface="Calibri"/>
            </a:endParaRPr>
          </a:p>
          <a:p>
            <a:pPr>
              <a:defRPr/>
            </a:pPr>
            <a:r>
              <a:rPr lang="en-GB" sz="1800">
                <a:effectLst/>
                <a:latin typeface="Calibri"/>
                <a:ea typeface="Calibri" panose="020F0502020204030204" pitchFamily="34" charset="0"/>
                <a:cs typeface="Calibri"/>
              </a:rPr>
              <a:t>Scientists are demanding global action to tackle climate change and prevent temperatures from rising 1.5°C above pre-industrial levels.</a:t>
            </a:r>
            <a:r>
              <a:rPr lang="en-GB" sz="1800">
                <a:latin typeface="Calibri"/>
                <a:ea typeface="Calibri" panose="020F0502020204030204" pitchFamily="34" charset="0"/>
                <a:cs typeface="Calibri"/>
              </a:rPr>
              <a:t> </a:t>
            </a:r>
          </a:p>
          <a:p>
            <a:pPr>
              <a:defRPr/>
            </a:pPr>
            <a:endParaRPr lang="en-GB" sz="1800">
              <a:latin typeface="Calibri"/>
              <a:ea typeface="Calibri" panose="020F0502020204030204" pitchFamily="34" charset="0"/>
              <a:cs typeface="Calibri"/>
            </a:endParaRPr>
          </a:p>
          <a:p>
            <a:pPr>
              <a:defRPr/>
            </a:pPr>
            <a:r>
              <a:rPr lang="en-GB" sz="1800">
                <a:latin typeface="Calibri"/>
                <a:ea typeface="Calibri" panose="020F0502020204030204" pitchFamily="34" charset="0"/>
                <a:cs typeface="Calibri"/>
              </a:rPr>
              <a:t>This infographic highlights the importance of not moving beyond a 1.5</a:t>
            </a:r>
            <a:r>
              <a:rPr lang="en-GB"/>
              <a:t>°C rise in temperature. It shows the extent of impacts grows significantly if we move beyond this point to a 2°C increase.</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GB" b="1"/>
              <a:t>ACTION: Request the group explore the infographic for a few moments looking at both the direct impacts and those on species, and invite them to add any comments or questions to the chat box. </a:t>
            </a:r>
            <a:endParaRPr lang="en-GB"/>
          </a:p>
          <a:p>
            <a:endParaRPr lang="en-GB" sz="1800"/>
          </a:p>
          <a:p>
            <a:r>
              <a:rPr lang="en-GB"/>
              <a:t>Add comment to chat box to get people started. 'What stands out for me is the sea ice – the number of ice free summers in the Arctic would be 10x worse with a 2 degree warming scenario'. </a:t>
            </a:r>
            <a:endParaRPr lang="en-GB">
              <a:cs typeface="Calibri"/>
            </a:endParaRPr>
          </a:p>
          <a:p>
            <a:endParaRPr lang="en-GB"/>
          </a:p>
          <a:p>
            <a:endParaRPr lang="en-GB" b="1"/>
          </a:p>
          <a:p>
            <a:endParaRPr lang="en-GB"/>
          </a:p>
        </p:txBody>
      </p:sp>
      <p:sp>
        <p:nvSpPr>
          <p:cNvPr id="4" name="Slide Number Placeholder 3"/>
          <p:cNvSpPr>
            <a:spLocks noGrp="1"/>
          </p:cNvSpPr>
          <p:nvPr>
            <p:ph type="sldNum" sz="quarter" idx="5"/>
          </p:nvPr>
        </p:nvSpPr>
        <p:spPr/>
        <p:txBody>
          <a:bodyPr/>
          <a:lstStyle/>
          <a:p>
            <a:fld id="{A865E79B-23BF-D745-ABB8-5224C0273775}" type="slidenum">
              <a:rPr lang="en-US" smtClean="0"/>
              <a:t>5</a:t>
            </a:fld>
            <a:endParaRPr lang="en-US"/>
          </a:p>
        </p:txBody>
      </p:sp>
    </p:spTree>
    <p:extLst>
      <p:ext uri="{BB962C8B-B14F-4D97-AF65-F5344CB8AC3E}">
        <p14:creationId xmlns:p14="http://schemas.microsoft.com/office/powerpoint/2010/main" val="287214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Delivery: SE</a:t>
            </a:r>
          </a:p>
          <a:p>
            <a:endParaRPr lang="en-GB"/>
          </a:p>
          <a:p>
            <a:r>
              <a:rPr lang="en-GB"/>
              <a:t>If we look at the impacts to land use and oceans there are some more shocking statistics.</a:t>
            </a:r>
            <a:endParaRPr lang="en-GB">
              <a:cs typeface="Calibri"/>
            </a:endParaRPr>
          </a:p>
          <a:p>
            <a:endParaRPr lang="en-GB">
              <a:cs typeface="Calibri"/>
            </a:endParaRPr>
          </a:p>
          <a:p>
            <a:r>
              <a:rPr lang="en-GB" b="1">
                <a:cs typeface="Calibri"/>
              </a:rPr>
              <a:t>Action: Again ask audience to add any comments or questions to the chat box.</a:t>
            </a:r>
          </a:p>
          <a:p>
            <a:endParaRPr lang="en-GB" b="1">
              <a:cs typeface="Calibri"/>
            </a:endParaRPr>
          </a:p>
          <a:p>
            <a:r>
              <a:rPr lang="en-GB"/>
              <a:t>Prompt the group to consider permafrost thawing and the release of methane this would involve (and consequent positive feedback).</a:t>
            </a:r>
            <a:endParaRPr lang="en-GB">
              <a:cs typeface="Calibri"/>
            </a:endParaRPr>
          </a:p>
          <a:p>
            <a:r>
              <a:rPr lang="en-GB"/>
              <a:t>Prompt them to also consider the bleaching of coral reefs, instigated by temperature rise and exacerbated by ocean acidification, a 2C temperature rise will wreak absolute devastation causing a 99% decline with significant consequences for the biodiversity they sustain.  Remind them of the film at the beginning of session one regarding how extreme heat had affected US fisheries. </a:t>
            </a:r>
            <a:endParaRPr lang="en-GB">
              <a:cs typeface="Calibri"/>
            </a:endParaRPr>
          </a:p>
        </p:txBody>
      </p:sp>
      <p:sp>
        <p:nvSpPr>
          <p:cNvPr id="4" name="Slide Number Placeholder 3"/>
          <p:cNvSpPr>
            <a:spLocks noGrp="1"/>
          </p:cNvSpPr>
          <p:nvPr>
            <p:ph type="sldNum" sz="quarter" idx="5"/>
          </p:nvPr>
        </p:nvSpPr>
        <p:spPr/>
        <p:txBody>
          <a:bodyPr/>
          <a:lstStyle/>
          <a:p>
            <a:fld id="{A865E79B-23BF-D745-ABB8-5224C0273775}" type="slidenum">
              <a:rPr lang="en-US" smtClean="0"/>
              <a:t>6</a:t>
            </a:fld>
            <a:endParaRPr lang="en-US"/>
          </a:p>
        </p:txBody>
      </p:sp>
    </p:spTree>
    <p:extLst>
      <p:ext uri="{BB962C8B-B14F-4D97-AF65-F5344CB8AC3E}">
        <p14:creationId xmlns:p14="http://schemas.microsoft.com/office/powerpoint/2010/main" val="429301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SE</a:t>
            </a:r>
          </a:p>
          <a:p>
            <a:endParaRPr lang="en-GB" dirty="0"/>
          </a:p>
          <a:p>
            <a:r>
              <a:rPr lang="en-GB" dirty="0"/>
              <a:t>We’ve looked at some of the environmental impacts of climate change, but it’s important to put these in the context of the social impacts caused by changes to the environment from climate change. The very real and significant impacts that all this will have on both us and others throughout the world. </a:t>
            </a:r>
          </a:p>
          <a:p>
            <a:endParaRPr lang="en-GB" dirty="0"/>
          </a:p>
          <a:p>
            <a:pPr lvl="1"/>
            <a:r>
              <a:rPr lang="en-GB" sz="1200" b="1" dirty="0"/>
              <a:t>Which of these impacts have you come across before today?</a:t>
            </a:r>
          </a:p>
          <a:p>
            <a:pPr lvl="1"/>
            <a:r>
              <a:rPr lang="en-GB" sz="1200" b="1" dirty="0"/>
              <a:t>Are any of the impacts new to you? </a:t>
            </a:r>
          </a:p>
          <a:p>
            <a:pPr lvl="1"/>
            <a:r>
              <a:rPr lang="en-GB" sz="1200" b="1" dirty="0"/>
              <a:t>Does anything about this infographic surprise you? </a:t>
            </a:r>
          </a:p>
          <a:p>
            <a:endParaRPr lang="en-GB" dirty="0"/>
          </a:p>
          <a:p>
            <a:endParaRPr lang="en-GB" dirty="0">
              <a:cs typeface="Calibri"/>
            </a:endParaRPr>
          </a:p>
          <a:p>
            <a:r>
              <a:rPr lang="en-GB" dirty="0">
                <a:cs typeface="Calibri"/>
              </a:rPr>
              <a:t>https://susthingsout.com/wp-content/uploads/2023/02/global-social-impacts-slide.pptx</a:t>
            </a:r>
          </a:p>
          <a:p>
            <a:endParaRPr lang="en-GB" dirty="0"/>
          </a:p>
          <a:p>
            <a:r>
              <a:rPr lang="en-GB" b="1" dirty="0"/>
              <a:t>ACTION: This slide explores the impacts that climate change has on human health and how these exacerbate existing inequalities. Please think of the central circle as being in motion, all influencing a range of boxes. Move to next slide to explain activity. </a:t>
            </a:r>
            <a:endParaRPr lang="en-GB" b="1" dirty="0">
              <a:cs typeface="Calibri"/>
            </a:endParaRPr>
          </a:p>
        </p:txBody>
      </p:sp>
      <p:sp>
        <p:nvSpPr>
          <p:cNvPr id="4" name="Slide Number Placeholder 3"/>
          <p:cNvSpPr>
            <a:spLocks noGrp="1"/>
          </p:cNvSpPr>
          <p:nvPr>
            <p:ph type="sldNum" sz="quarter" idx="5"/>
          </p:nvPr>
        </p:nvSpPr>
        <p:spPr/>
        <p:txBody>
          <a:bodyPr/>
          <a:lstStyle/>
          <a:p>
            <a:fld id="{A865E79B-23BF-D745-ABB8-5224C0273775}" type="slidenum">
              <a:rPr lang="en-US" smtClean="0"/>
              <a:t>7</a:t>
            </a:fld>
            <a:endParaRPr lang="en-US"/>
          </a:p>
        </p:txBody>
      </p:sp>
    </p:spTree>
    <p:extLst>
      <p:ext uri="{BB962C8B-B14F-4D97-AF65-F5344CB8AC3E}">
        <p14:creationId xmlns:p14="http://schemas.microsoft.com/office/powerpoint/2010/main" val="293416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a:t>
            </a:r>
          </a:p>
        </p:txBody>
      </p:sp>
      <p:sp>
        <p:nvSpPr>
          <p:cNvPr id="4" name="Slide Number Placeholder 3"/>
          <p:cNvSpPr>
            <a:spLocks noGrp="1"/>
          </p:cNvSpPr>
          <p:nvPr>
            <p:ph type="sldNum" sz="quarter" idx="5"/>
          </p:nvPr>
        </p:nvSpPr>
        <p:spPr/>
        <p:txBody>
          <a:bodyPr/>
          <a:lstStyle/>
          <a:p>
            <a:fld id="{A865E79B-23BF-D745-ABB8-5224C0273775}" type="slidenum">
              <a:rPr lang="en-US" smtClean="0"/>
              <a:t>8</a:t>
            </a:fld>
            <a:endParaRPr lang="en-US"/>
          </a:p>
        </p:txBody>
      </p:sp>
    </p:spTree>
    <p:extLst>
      <p:ext uri="{BB962C8B-B14F-4D97-AF65-F5344CB8AC3E}">
        <p14:creationId xmlns:p14="http://schemas.microsoft.com/office/powerpoint/2010/main" val="1419478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Delivery: GS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Link: </a:t>
            </a:r>
            <a:r>
              <a:rPr lang="en-GB" sz="4000" dirty="0">
                <a:hlinkClick r:id="rId3"/>
              </a:rPr>
              <a:t>https://www.bbc.co.uk/news/av/science-environment-58677993</a:t>
            </a:r>
            <a:endParaRPr lang="en-GB" sz="4000"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Duration of video: 4:37</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t>ACTION: add video link to the chat – learners should watch the video themselves (do not screenshare).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r>
              <a:rPr lang="en-GB" sz="1800" dirty="0">
                <a:effectLst/>
                <a:latin typeface="Calibri" panose="020F0502020204030204" pitchFamily="34" charset="0"/>
                <a:ea typeface="Calibri" panose="020F0502020204030204" pitchFamily="34" charset="0"/>
                <a:cs typeface="Times New Roman" panose="02020603050405020304" pitchFamily="18" charset="0"/>
              </a:rPr>
              <a:t>Climate change is unequal in its impacts both within and between countries. How people experience climate change is strongly linked to poverty, as we will see in this video. </a:t>
            </a:r>
          </a:p>
          <a:p>
            <a:pPr algn="l" fontAlgn="base"/>
            <a:endParaRPr lang="en-GB" sz="1800" b="0" i="0" dirty="0">
              <a:solidFill>
                <a:srgbClr val="3F3F42"/>
              </a:solidFill>
              <a:effectLst/>
              <a:latin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2800" dirty="0">
                <a:effectLst/>
                <a:latin typeface="Calibri" panose="020F0502020204030204" pitchFamily="34" charset="0"/>
                <a:ea typeface="Calibri" panose="020F0502020204030204" pitchFamily="34" charset="0"/>
                <a:cs typeface="Times New Roman" panose="02020603050405020304" pitchFamily="18" charset="0"/>
              </a:rPr>
              <a:t>We are going to watch a video about how climate change is exacerbating inequality, especially for children. Trigger warning – video is quite upsetting. </a:t>
            </a:r>
          </a:p>
          <a:p>
            <a:pPr algn="l" fontAlgn="base"/>
            <a:endParaRPr lang="en-GB" sz="2800" b="0" i="0" dirty="0">
              <a:solidFill>
                <a:srgbClr val="3F3F42"/>
              </a:solidFill>
              <a:effectLst/>
              <a:latin typeface="ReithSans"/>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A865E79B-23BF-D745-ABB8-5224C0273775}" type="slidenum">
              <a:rPr lang="en-US" smtClean="0"/>
              <a:t>9</a:t>
            </a:fld>
            <a:endParaRPr lang="en-US"/>
          </a:p>
        </p:txBody>
      </p:sp>
    </p:spTree>
    <p:extLst>
      <p:ext uri="{BB962C8B-B14F-4D97-AF65-F5344CB8AC3E}">
        <p14:creationId xmlns:p14="http://schemas.microsoft.com/office/powerpoint/2010/main" val="2011259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GS</a:t>
            </a:r>
          </a:p>
          <a:p>
            <a:r>
              <a:rPr lang="en-GB" dirty="0">
                <a:hlinkClick r:id="rId3"/>
              </a:rPr>
              <a:t>https://www.carbonmap.org/#intro</a:t>
            </a:r>
            <a:r>
              <a:rPr lang="en-GB" dirty="0"/>
              <a:t> </a:t>
            </a:r>
            <a:endParaRPr lang="en-GB" dirty="0">
              <a:cs typeface="Calibri"/>
            </a:endParaRPr>
          </a:p>
          <a:p>
            <a:endParaRPr lang="en-GB" dirty="0">
              <a:cs typeface="Calibri"/>
            </a:endParaRPr>
          </a:p>
          <a:p>
            <a:endParaRPr lang="en-GB" dirty="0"/>
          </a:p>
          <a:p>
            <a:r>
              <a:rPr lang="en-GB" b="1" dirty="0"/>
              <a:t>ACTION: post link to the carbon map in the chat box.</a:t>
            </a:r>
            <a:endParaRPr lang="en-GB" b="1" dirty="0">
              <a:cs typeface="Calibri"/>
            </a:endParaRPr>
          </a:p>
          <a:p>
            <a:endParaRPr lang="en-GB" dirty="0"/>
          </a:p>
          <a:p>
            <a:r>
              <a:rPr lang="en-GB" dirty="0"/>
              <a:t>Read slide and emphasise that at this point, we just want delegates to explore the </a:t>
            </a:r>
            <a:r>
              <a:rPr lang="en-GB" b="1" dirty="0"/>
              <a:t>responsibility tab</a:t>
            </a:r>
            <a:r>
              <a:rPr lang="en-GB" dirty="0"/>
              <a:t>. We will come back to vulnerability shortly. </a:t>
            </a:r>
            <a:endParaRPr lang="en-GB" dirty="0">
              <a:cs typeface="Calibri"/>
            </a:endParaRPr>
          </a:p>
          <a:p>
            <a:endParaRPr lang="en-GB" dirty="0"/>
          </a:p>
          <a:p>
            <a:r>
              <a:rPr lang="en-GB" dirty="0"/>
              <a:t>Give delegates 6 minutes to play with the tool and ask them to pop any comments in the chat box. </a:t>
            </a:r>
          </a:p>
          <a:p>
            <a:endParaRPr lang="en-GB" dirty="0">
              <a:cs typeface="Calibri"/>
            </a:endParaRPr>
          </a:p>
          <a:p>
            <a:r>
              <a:rPr lang="en-GB" dirty="0">
                <a:cs typeface="Calibri"/>
              </a:rPr>
              <a:t>Time check 30 minutes</a:t>
            </a:r>
          </a:p>
          <a:p>
            <a:endParaRPr lang="en-GB" dirty="0"/>
          </a:p>
        </p:txBody>
      </p:sp>
      <p:sp>
        <p:nvSpPr>
          <p:cNvPr id="4" name="Slide Number Placeholder 3"/>
          <p:cNvSpPr>
            <a:spLocks noGrp="1"/>
          </p:cNvSpPr>
          <p:nvPr>
            <p:ph type="sldNum" sz="quarter" idx="5"/>
          </p:nvPr>
        </p:nvSpPr>
        <p:spPr/>
        <p:txBody>
          <a:bodyPr/>
          <a:lstStyle/>
          <a:p>
            <a:fld id="{A865E79B-23BF-D745-ABB8-5224C0273775}" type="slidenum">
              <a:rPr lang="en-US" smtClean="0"/>
              <a:t>10</a:t>
            </a:fld>
            <a:endParaRPr lang="en-US"/>
          </a:p>
        </p:txBody>
      </p:sp>
    </p:spTree>
    <p:extLst>
      <p:ext uri="{BB962C8B-B14F-4D97-AF65-F5344CB8AC3E}">
        <p14:creationId xmlns:p14="http://schemas.microsoft.com/office/powerpoint/2010/main" val="1778793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22/02/2023</a:t>
            </a:fld>
            <a:endParaRPr lang="en-US"/>
          </a:p>
        </p:txBody>
      </p:sp>
    </p:spTree>
    <p:extLst>
      <p:ext uri="{BB962C8B-B14F-4D97-AF65-F5344CB8AC3E}">
        <p14:creationId xmlns:p14="http://schemas.microsoft.com/office/powerpoint/2010/main" val="7710217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50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494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540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814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a:t>Click to edit Master title style</a:t>
            </a:r>
            <a:endParaRPr lang="en-US"/>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711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a:t>Click to edit Master text styles</a:t>
            </a:r>
          </a:p>
        </p:txBody>
      </p:sp>
    </p:spTree>
    <p:extLst>
      <p:ext uri="{BB962C8B-B14F-4D97-AF65-F5344CB8AC3E}">
        <p14:creationId xmlns:p14="http://schemas.microsoft.com/office/powerpoint/2010/main" val="3561646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a:t>Click to edit Master text styles</a:t>
            </a:r>
          </a:p>
        </p:txBody>
      </p:sp>
    </p:spTree>
    <p:extLst>
      <p:ext uri="{BB962C8B-B14F-4D97-AF65-F5344CB8AC3E}">
        <p14:creationId xmlns:p14="http://schemas.microsoft.com/office/powerpoint/2010/main" val="153015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a:t>Click to edit Master text styles</a:t>
            </a:r>
          </a:p>
        </p:txBody>
      </p:sp>
    </p:spTree>
    <p:extLst>
      <p:ext uri="{BB962C8B-B14F-4D97-AF65-F5344CB8AC3E}">
        <p14:creationId xmlns:p14="http://schemas.microsoft.com/office/powerpoint/2010/main" val="3118608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a:t>Click to edit Master text styles</a:t>
            </a:r>
          </a:p>
        </p:txBody>
      </p:sp>
    </p:spTree>
    <p:extLst>
      <p:ext uri="{BB962C8B-B14F-4D97-AF65-F5344CB8AC3E}">
        <p14:creationId xmlns:p14="http://schemas.microsoft.com/office/powerpoint/2010/main" val="1887615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a:t>Click to edit Master text styles</a:t>
            </a:r>
          </a:p>
        </p:txBody>
      </p:sp>
    </p:spTree>
    <p:extLst>
      <p:ext uri="{BB962C8B-B14F-4D97-AF65-F5344CB8AC3E}">
        <p14:creationId xmlns:p14="http://schemas.microsoft.com/office/powerpoint/2010/main" val="250745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22/02/2023</a:t>
            </a:fld>
            <a:endParaRPr lang="en-US"/>
          </a:p>
        </p:txBody>
      </p:sp>
    </p:spTree>
    <p:extLst>
      <p:ext uri="{BB962C8B-B14F-4D97-AF65-F5344CB8AC3E}">
        <p14:creationId xmlns:p14="http://schemas.microsoft.com/office/powerpoint/2010/main" val="158536128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a:t>Click to edit Master text styles</a:t>
            </a:r>
          </a:p>
        </p:txBody>
      </p:sp>
    </p:spTree>
    <p:extLst>
      <p:ext uri="{BB962C8B-B14F-4D97-AF65-F5344CB8AC3E}">
        <p14:creationId xmlns:p14="http://schemas.microsoft.com/office/powerpoint/2010/main" val="2040240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a:t>Click to edit Master text styles</a:t>
            </a:r>
          </a:p>
        </p:txBody>
      </p:sp>
    </p:spTree>
    <p:extLst>
      <p:ext uri="{BB962C8B-B14F-4D97-AF65-F5344CB8AC3E}">
        <p14:creationId xmlns:p14="http://schemas.microsoft.com/office/powerpoint/2010/main" val="3311204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a:t>Click to edit Master text styles</a:t>
            </a:r>
          </a:p>
        </p:txBody>
      </p:sp>
    </p:spTree>
    <p:extLst>
      <p:ext uri="{BB962C8B-B14F-4D97-AF65-F5344CB8AC3E}">
        <p14:creationId xmlns:p14="http://schemas.microsoft.com/office/powerpoint/2010/main" val="4273618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3441164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4217902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a:t>Click to edit Master text styles</a:t>
            </a:r>
          </a:p>
        </p:txBody>
      </p:sp>
    </p:spTree>
    <p:extLst>
      <p:ext uri="{BB962C8B-B14F-4D97-AF65-F5344CB8AC3E}">
        <p14:creationId xmlns:p14="http://schemas.microsoft.com/office/powerpoint/2010/main" val="3273739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rgbClr val="E6005B"/>
                </a:solidFill>
              </a:rPr>
              <a:t>Thank you</a:t>
            </a:r>
          </a:p>
        </p:txBody>
      </p:sp>
    </p:spTree>
    <p:extLst>
      <p:ext uri="{BB962C8B-B14F-4D97-AF65-F5344CB8AC3E}">
        <p14:creationId xmlns:p14="http://schemas.microsoft.com/office/powerpoint/2010/main" val="2728853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rgbClr val="9E043D"/>
                </a:solidFill>
              </a:rPr>
              <a:t>Thank you</a:t>
            </a:r>
          </a:p>
        </p:txBody>
      </p:sp>
    </p:spTree>
    <p:extLst>
      <p:ext uri="{BB962C8B-B14F-4D97-AF65-F5344CB8AC3E}">
        <p14:creationId xmlns:p14="http://schemas.microsoft.com/office/powerpoint/2010/main" val="355019974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chemeClr val="bg1"/>
                </a:solidFill>
              </a:rPr>
              <a:t>Thank you</a:t>
            </a:r>
          </a:p>
        </p:txBody>
      </p:sp>
    </p:spTree>
    <p:extLst>
      <p:ext uri="{BB962C8B-B14F-4D97-AF65-F5344CB8AC3E}">
        <p14:creationId xmlns:p14="http://schemas.microsoft.com/office/powerpoint/2010/main" val="2807852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397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22/02/2023</a:t>
            </a:fld>
            <a:endParaRPr lang="en-US"/>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28098306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9526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440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05082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51424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6097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6356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39688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52877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96255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011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254861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2"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4" y="1989139"/>
            <a:ext cx="11306175"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4" y="800102"/>
            <a:ext cx="11306175" cy="1001983"/>
          </a:xfrm>
          <a:prstGeom prst="rect">
            <a:avLst/>
          </a:prstGeom>
        </p:spPr>
        <p:txBody>
          <a:bodyPr/>
          <a:lstStyle/>
          <a:p>
            <a:r>
              <a:rPr lang="en-GB"/>
              <a:t>Click to edit Master title style</a:t>
            </a:r>
            <a:endParaRPr lang="en-US"/>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4" y="5832093"/>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2" y="6742114"/>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8"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2429657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7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189" lvl="0" indent="-342891" algn="l">
              <a:lnSpc>
                <a:spcPct val="115000"/>
              </a:lnSpc>
              <a:spcBef>
                <a:spcPts val="0"/>
              </a:spcBef>
              <a:spcAft>
                <a:spcPts val="0"/>
              </a:spcAft>
              <a:buSzPts val="1800"/>
              <a:buChar char="●"/>
              <a:defRPr/>
            </a:lvl1pPr>
            <a:lvl2pPr marL="914377" lvl="1" indent="-317492" algn="l">
              <a:lnSpc>
                <a:spcPct val="115000"/>
              </a:lnSpc>
              <a:spcBef>
                <a:spcPts val="1600"/>
              </a:spcBef>
              <a:spcAft>
                <a:spcPts val="0"/>
              </a:spcAft>
              <a:buSzPts val="1400"/>
              <a:buChar char="○"/>
              <a:defRPr/>
            </a:lvl2pPr>
            <a:lvl3pPr marL="1371566" lvl="2" indent="-317492" algn="l">
              <a:lnSpc>
                <a:spcPct val="115000"/>
              </a:lnSpc>
              <a:spcBef>
                <a:spcPts val="1600"/>
              </a:spcBef>
              <a:spcAft>
                <a:spcPts val="0"/>
              </a:spcAft>
              <a:buSzPts val="1400"/>
              <a:buChar char="■"/>
              <a:defRPr/>
            </a:lvl3pPr>
            <a:lvl4pPr marL="1828754" lvl="3" indent="-317492" algn="l">
              <a:lnSpc>
                <a:spcPct val="115000"/>
              </a:lnSpc>
              <a:spcBef>
                <a:spcPts val="1600"/>
              </a:spcBef>
              <a:spcAft>
                <a:spcPts val="0"/>
              </a:spcAft>
              <a:buSzPts val="1400"/>
              <a:buChar char="●"/>
              <a:defRPr/>
            </a:lvl4pPr>
            <a:lvl5pPr marL="2285943" lvl="4" indent="-317492" algn="l">
              <a:lnSpc>
                <a:spcPct val="115000"/>
              </a:lnSpc>
              <a:spcBef>
                <a:spcPts val="1600"/>
              </a:spcBef>
              <a:spcAft>
                <a:spcPts val="0"/>
              </a:spcAft>
              <a:buSzPts val="1400"/>
              <a:buChar char="○"/>
              <a:defRPr/>
            </a:lvl5pPr>
            <a:lvl6pPr marL="2743131" lvl="5" indent="-317492" algn="l">
              <a:lnSpc>
                <a:spcPct val="115000"/>
              </a:lnSpc>
              <a:spcBef>
                <a:spcPts val="1600"/>
              </a:spcBef>
              <a:spcAft>
                <a:spcPts val="0"/>
              </a:spcAft>
              <a:buSzPts val="1400"/>
              <a:buChar char="■"/>
              <a:defRPr/>
            </a:lvl6pPr>
            <a:lvl7pPr marL="3200320" lvl="6" indent="-317492" algn="l">
              <a:lnSpc>
                <a:spcPct val="115000"/>
              </a:lnSpc>
              <a:spcBef>
                <a:spcPts val="1600"/>
              </a:spcBef>
              <a:spcAft>
                <a:spcPts val="0"/>
              </a:spcAft>
              <a:buSzPts val="1400"/>
              <a:buChar char="●"/>
              <a:defRPr/>
            </a:lvl7pPr>
            <a:lvl8pPr marL="3657509" lvl="7" indent="-317492" algn="l">
              <a:lnSpc>
                <a:spcPct val="115000"/>
              </a:lnSpc>
              <a:spcBef>
                <a:spcPts val="1600"/>
              </a:spcBef>
              <a:spcAft>
                <a:spcPts val="0"/>
              </a:spcAft>
              <a:buSzPts val="1400"/>
              <a:buChar char="○"/>
              <a:defRPr/>
            </a:lvl8pPr>
            <a:lvl9pPr marL="4114697" lvl="8" indent="-317492" algn="l">
              <a:lnSpc>
                <a:spcPct val="115000"/>
              </a:lnSpc>
              <a:spcBef>
                <a:spcPts val="1600"/>
              </a:spcBef>
              <a:spcAft>
                <a:spcPts val="1600"/>
              </a:spcAft>
              <a:buSzPts val="1400"/>
              <a:buChar char="■"/>
              <a:defRPr/>
            </a:lvl9pPr>
          </a:lstStyle>
          <a:p>
            <a:endParaRPr/>
          </a:p>
        </p:txBody>
      </p:sp>
      <p:sp>
        <p:nvSpPr>
          <p:cNvPr id="12" name="Google Shape;12;p174"/>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779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723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962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a:p>
        </p:txBody>
      </p:sp>
    </p:spTree>
    <p:extLst>
      <p:ext uri="{BB962C8B-B14F-4D97-AF65-F5344CB8AC3E}">
        <p14:creationId xmlns:p14="http://schemas.microsoft.com/office/powerpoint/2010/main" val="314567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27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18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828917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24977978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hyperlink" Target="https://ourworldindata.org/co2-emissions#global-co2-emissions-from-fossil-fuels-and-land-use-change" TargetMode="External"/><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hyperlink" Target="https://vimeo.com/790965733" TargetMode="External"/><Relationship Id="rId4" Type="http://schemas.openxmlformats.org/officeDocument/2006/relationships/hyperlink" Target="https://www.bbc.co.uk/news/science-environment-5694197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4H1N_yXBiA&amp;t=2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7728181" y="1508787"/>
            <a:ext cx="4087307" cy="2889115"/>
          </a:xfrm>
        </p:spPr>
        <p:txBody>
          <a:bodyPr vert="horz" lIns="91440" tIns="45720" rIns="91440" bIns="45720" rtlCol="0" anchor="b">
            <a:normAutofit/>
          </a:bodyPr>
          <a:lstStyle/>
          <a:p>
            <a:r>
              <a:rPr lang="en-US" sz="3800" b="1"/>
              <a:t>Session 2: Climate Change Impacts, Climate Justice, and Future Scenarios </a:t>
            </a:r>
            <a:endParaRPr lang="en-US" sz="3800"/>
          </a:p>
        </p:txBody>
      </p:sp>
      <p:sp>
        <p:nvSpPr>
          <p:cNvPr id="29" name="Freeform: Shape 2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a:solidFill>
                <a:prstClr val="white"/>
              </a:solidFill>
              <a:latin typeface="Calibri" panose="020F0502020204030204"/>
            </a:endParaRPr>
          </a:p>
        </p:txBody>
      </p:sp>
      <p:pic>
        <p:nvPicPr>
          <p:cNvPr id="9" name="Picture 9" descr="Shape&#10;&#10;Description automatically generated">
            <a:extLst>
              <a:ext uri="{FF2B5EF4-FFF2-40B4-BE49-F238E27FC236}">
                <a16:creationId xmlns:a16="http://schemas.microsoft.com/office/drawing/2014/main" id="{2DCFD896-2145-484B-ADCB-1B2EB7E22350}"/>
              </a:ext>
            </a:extLst>
          </p:cNvPr>
          <p:cNvPicPr>
            <a:picLocks noChangeAspect="1"/>
          </p:cNvPicPr>
          <p:nvPr/>
        </p:nvPicPr>
        <p:blipFill rotWithShape="1">
          <a:blip r:embed="rId3"/>
          <a:srcRect r="-1" b="179"/>
          <a:stretch/>
        </p:blipFill>
        <p:spPr>
          <a:xfrm>
            <a:off x="2" y="10"/>
            <a:ext cx="7028495" cy="6857991"/>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3" name="Picture 14" descr="A picture containing icon&#10;&#10;Description automatically generated">
            <a:extLst>
              <a:ext uri="{FF2B5EF4-FFF2-40B4-BE49-F238E27FC236}">
                <a16:creationId xmlns:a16="http://schemas.microsoft.com/office/drawing/2014/main" id="{00124883-F394-40C0-8977-85AF62486F13}"/>
              </a:ext>
            </a:extLst>
          </p:cNvPr>
          <p:cNvPicPr>
            <a:picLocks noChangeAspect="1"/>
          </p:cNvPicPr>
          <p:nvPr/>
        </p:nvPicPr>
        <p:blipFill rotWithShape="1">
          <a:blip r:embed="rId4"/>
          <a:srcRect r="5618" b="1010"/>
          <a:stretch/>
        </p:blipFill>
        <p:spPr>
          <a:xfrm>
            <a:off x="11225545" y="5755315"/>
            <a:ext cx="737171" cy="867448"/>
          </a:xfrm>
          <a:prstGeom prst="rect">
            <a:avLst/>
          </a:prstGeom>
        </p:spPr>
      </p:pic>
      <p:sp>
        <p:nvSpPr>
          <p:cNvPr id="15" name="TextBox 14">
            <a:extLst>
              <a:ext uri="{FF2B5EF4-FFF2-40B4-BE49-F238E27FC236}">
                <a16:creationId xmlns:a16="http://schemas.microsoft.com/office/drawing/2014/main" id="{20F64B42-3417-4F46-AA66-27C279B9FF54}"/>
              </a:ext>
            </a:extLst>
          </p:cNvPr>
          <p:cNvSpPr txBox="1"/>
          <p:nvPr/>
        </p:nvSpPr>
        <p:spPr>
          <a:xfrm>
            <a:off x="7479" y="6257261"/>
            <a:ext cx="47591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r>
              <a:rPr lang="en-GB">
                <a:solidFill>
                  <a:srgbClr val="1D6FA9"/>
                </a:solidFill>
                <a:latin typeface="Calibri" panose="020F0502020204030204"/>
                <a:cs typeface="Arial"/>
              </a:rPr>
              <a:t>Adapted for the University of Worcester by Katy Boom, Sian Evans, Gill Slater, </a:t>
            </a:r>
            <a:endParaRPr lang="en-US">
              <a:solidFill>
                <a:srgbClr val="E80E98"/>
              </a:solidFill>
              <a:latin typeface="Calibri" panose="020F0502020204030204"/>
              <a:cs typeface="Arial"/>
            </a:endParaRPr>
          </a:p>
        </p:txBody>
      </p:sp>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9813" y="5817750"/>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617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A29B81-C217-492D-B5D1-B4AD3B3FC331}"/>
              </a:ext>
            </a:extLst>
          </p:cNvPr>
          <p:cNvSpPr>
            <a:spLocks noGrp="1"/>
          </p:cNvSpPr>
          <p:nvPr>
            <p:ph type="title"/>
          </p:nvPr>
        </p:nvSpPr>
        <p:spPr/>
        <p:txBody>
          <a:bodyPr/>
          <a:lstStyle/>
          <a:p>
            <a:r>
              <a:rPr lang="en-GB"/>
              <a:t>Carbon map </a:t>
            </a:r>
          </a:p>
        </p:txBody>
      </p:sp>
      <p:pic>
        <p:nvPicPr>
          <p:cNvPr id="1026" name="Picture 2">
            <a:extLst>
              <a:ext uri="{FF2B5EF4-FFF2-40B4-BE49-F238E27FC236}">
                <a16:creationId xmlns:a16="http://schemas.microsoft.com/office/drawing/2014/main" id="{541CEEE6-9A95-48BD-9C27-50D26EE4D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182" y="1996992"/>
            <a:ext cx="7025905" cy="37856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63DEF1-BB70-42BC-918B-51B0D5D123E1}"/>
              </a:ext>
            </a:extLst>
          </p:cNvPr>
          <p:cNvSpPr txBox="1"/>
          <p:nvPr/>
        </p:nvSpPr>
        <p:spPr>
          <a:xfrm>
            <a:off x="442912" y="1991539"/>
            <a:ext cx="4660716" cy="3477875"/>
          </a:xfrm>
          <a:prstGeom prst="rect">
            <a:avLst/>
          </a:prstGeom>
          <a:noFill/>
        </p:spPr>
        <p:txBody>
          <a:bodyPr wrap="square">
            <a:spAutoFit/>
          </a:bodyPr>
          <a:lstStyle/>
          <a:p>
            <a:pPr marL="0" indent="0">
              <a:buNone/>
            </a:pPr>
            <a:r>
              <a:rPr lang="en-GB" sz="2000">
                <a:latin typeface="Arial"/>
                <a:cs typeface="Arial"/>
              </a:rPr>
              <a:t>1.) Follow the link to the carbon map online tool</a:t>
            </a:r>
          </a:p>
          <a:p>
            <a:pPr marL="0" indent="0">
              <a:buNone/>
            </a:pPr>
            <a:endParaRPr lang="en-GB" sz="2000">
              <a:latin typeface="Arial"/>
              <a:cs typeface="Arial"/>
            </a:endParaRPr>
          </a:p>
          <a:p>
            <a:pPr marL="0" indent="0">
              <a:buNone/>
            </a:pPr>
            <a:r>
              <a:rPr lang="en-GB" sz="2000">
                <a:latin typeface="Arial"/>
                <a:cs typeface="Arial"/>
              </a:rPr>
              <a:t>2.) Watch the introductory video explaining how the tool works </a:t>
            </a:r>
          </a:p>
          <a:p>
            <a:pPr marL="0" indent="0">
              <a:buNone/>
            </a:pPr>
            <a:endParaRPr lang="en-GB" sz="2000">
              <a:latin typeface="Arial"/>
              <a:cs typeface="Arial"/>
            </a:endParaRPr>
          </a:p>
          <a:p>
            <a:pPr marL="0" indent="0">
              <a:buNone/>
            </a:pPr>
            <a:r>
              <a:rPr lang="en-GB" sz="2000">
                <a:latin typeface="Arial"/>
                <a:cs typeface="Arial"/>
              </a:rPr>
              <a:t>3.) Browse categories under the </a:t>
            </a:r>
            <a:r>
              <a:rPr lang="en-GB" sz="2000" b="1">
                <a:latin typeface="Arial"/>
                <a:cs typeface="Arial"/>
              </a:rPr>
              <a:t>responsibility tab </a:t>
            </a:r>
            <a:r>
              <a:rPr lang="en-GB" sz="2000">
                <a:latin typeface="Arial"/>
                <a:cs typeface="Arial"/>
              </a:rPr>
              <a:t>(avoid vulnerability for now) – </a:t>
            </a:r>
            <a:r>
              <a:rPr lang="en-GB" sz="2000" b="1">
                <a:latin typeface="Arial"/>
                <a:cs typeface="Arial"/>
              </a:rPr>
              <a:t>what does this tell you about the global distribution of responsibility for climate change? </a:t>
            </a:r>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399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0D43D0-231F-48DE-9397-CFFED4A7FF4D}"/>
              </a:ext>
            </a:extLst>
          </p:cNvPr>
          <p:cNvSpPr>
            <a:spLocks noGrp="1"/>
          </p:cNvSpPr>
          <p:nvPr>
            <p:ph sz="half" idx="1"/>
          </p:nvPr>
        </p:nvSpPr>
        <p:spPr/>
        <p:txBody>
          <a:bodyPr vert="horz" lIns="0" tIns="45720" rIns="91440" bIns="45720" rtlCol="0" anchor="t">
            <a:normAutofit/>
          </a:bodyPr>
          <a:lstStyle/>
          <a:p>
            <a:pPr marL="0" indent="0">
              <a:buNone/>
            </a:pPr>
            <a:r>
              <a:rPr lang="en-GB">
                <a:latin typeface="Arial"/>
                <a:cs typeface="Arial"/>
              </a:rPr>
              <a:t>We have identified the causes and consequences of climate change. The next step is to understand how responsibility for climate change and climate impacts varies between nations based on both historical and current emissions.</a:t>
            </a:r>
          </a:p>
          <a:p>
            <a:pPr marL="0" indent="0">
              <a:buNone/>
            </a:pPr>
            <a:endParaRPr lang="en-GB">
              <a:latin typeface="Arial"/>
              <a:cs typeface="Arial"/>
            </a:endParaRPr>
          </a:p>
        </p:txBody>
      </p:sp>
      <p:sp>
        <p:nvSpPr>
          <p:cNvPr id="3" name="Title 2">
            <a:extLst>
              <a:ext uri="{FF2B5EF4-FFF2-40B4-BE49-F238E27FC236}">
                <a16:creationId xmlns:a16="http://schemas.microsoft.com/office/drawing/2014/main" id="{532C9572-5064-46BA-B199-00F9EA3CCDF4}"/>
              </a:ext>
            </a:extLst>
          </p:cNvPr>
          <p:cNvSpPr>
            <a:spLocks noGrp="1"/>
          </p:cNvSpPr>
          <p:nvPr>
            <p:ph type="title"/>
          </p:nvPr>
        </p:nvSpPr>
        <p:spPr/>
        <p:txBody>
          <a:bodyPr>
            <a:normAutofit/>
          </a:bodyPr>
          <a:lstStyle/>
          <a:p>
            <a:r>
              <a:rPr lang="en-GB"/>
              <a:t>Exploring responsibility…</a:t>
            </a:r>
          </a:p>
        </p:txBody>
      </p:sp>
      <p:pic>
        <p:nvPicPr>
          <p:cNvPr id="2054" name="Picture 6" descr="World Map: A clickable map of world countries :-)">
            <a:extLst>
              <a:ext uri="{FF2B5EF4-FFF2-40B4-BE49-F238E27FC236}">
                <a16:creationId xmlns:a16="http://schemas.microsoft.com/office/drawing/2014/main" id="{9C09435F-6E03-4475-8F69-E7684A269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458240"/>
            <a:ext cx="4867370" cy="2900141"/>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Question Mark with solid fill">
            <a:extLst>
              <a:ext uri="{FF2B5EF4-FFF2-40B4-BE49-F238E27FC236}">
                <a16:creationId xmlns:a16="http://schemas.microsoft.com/office/drawing/2014/main" id="{EBE7DB42-4570-426B-B907-9A823A462E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9712" y="4204649"/>
            <a:ext cx="1679944" cy="1679944"/>
          </a:xfrm>
          <a:prstGeom prst="rect">
            <a:avLst/>
          </a:prstGeom>
        </p:spPr>
      </p:pic>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78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5C81BE-823F-49BE-806E-08918F2B1D17}"/>
              </a:ext>
            </a:extLst>
          </p:cNvPr>
          <p:cNvPicPr>
            <a:picLocks noChangeAspect="1"/>
          </p:cNvPicPr>
          <p:nvPr/>
        </p:nvPicPr>
        <p:blipFill rotWithShape="1">
          <a:blip r:embed="rId3"/>
          <a:srcRect l="53807" t="12645" r="698" b="10610"/>
          <a:stretch/>
        </p:blipFill>
        <p:spPr>
          <a:xfrm>
            <a:off x="106326" y="622004"/>
            <a:ext cx="5546651" cy="2806996"/>
          </a:xfrm>
          <a:prstGeom prst="rect">
            <a:avLst/>
          </a:prstGeom>
        </p:spPr>
      </p:pic>
      <p:pic>
        <p:nvPicPr>
          <p:cNvPr id="8" name="Picture 7">
            <a:extLst>
              <a:ext uri="{FF2B5EF4-FFF2-40B4-BE49-F238E27FC236}">
                <a16:creationId xmlns:a16="http://schemas.microsoft.com/office/drawing/2014/main" id="{ADF6469A-F3C9-430C-9002-2A386177607E}"/>
              </a:ext>
            </a:extLst>
          </p:cNvPr>
          <p:cNvPicPr>
            <a:picLocks noChangeAspect="1"/>
          </p:cNvPicPr>
          <p:nvPr/>
        </p:nvPicPr>
        <p:blipFill rotWithShape="1">
          <a:blip r:embed="rId4"/>
          <a:srcRect l="53635" t="12646" r="871" b="7994"/>
          <a:stretch/>
        </p:blipFill>
        <p:spPr>
          <a:xfrm>
            <a:off x="225261" y="3641405"/>
            <a:ext cx="5546650" cy="2902689"/>
          </a:xfrm>
          <a:prstGeom prst="rect">
            <a:avLst/>
          </a:prstGeom>
        </p:spPr>
      </p:pic>
      <p:pic>
        <p:nvPicPr>
          <p:cNvPr id="10" name="Picture 9">
            <a:extLst>
              <a:ext uri="{FF2B5EF4-FFF2-40B4-BE49-F238E27FC236}">
                <a16:creationId xmlns:a16="http://schemas.microsoft.com/office/drawing/2014/main" id="{7DA8F870-07DA-4F2D-AF46-29507223B169}"/>
              </a:ext>
            </a:extLst>
          </p:cNvPr>
          <p:cNvPicPr>
            <a:picLocks noChangeAspect="1"/>
          </p:cNvPicPr>
          <p:nvPr/>
        </p:nvPicPr>
        <p:blipFill rotWithShape="1">
          <a:blip r:embed="rId5"/>
          <a:srcRect l="53634" t="12645" r="577" b="10610"/>
          <a:stretch/>
        </p:blipFill>
        <p:spPr>
          <a:xfrm>
            <a:off x="5890844" y="1871575"/>
            <a:ext cx="6194830" cy="3114849"/>
          </a:xfrm>
          <a:prstGeom prst="rect">
            <a:avLst/>
          </a:prstGeom>
        </p:spPr>
      </p:pic>
      <p:sp>
        <p:nvSpPr>
          <p:cNvPr id="11" name="TextBox 10">
            <a:extLst>
              <a:ext uri="{FF2B5EF4-FFF2-40B4-BE49-F238E27FC236}">
                <a16:creationId xmlns:a16="http://schemas.microsoft.com/office/drawing/2014/main" id="{F80793B7-61D0-4AB3-8DD9-7501ABF6554B}"/>
              </a:ext>
            </a:extLst>
          </p:cNvPr>
          <p:cNvSpPr txBox="1"/>
          <p:nvPr/>
        </p:nvSpPr>
        <p:spPr>
          <a:xfrm>
            <a:off x="1892595" y="3115337"/>
            <a:ext cx="1870000" cy="350875"/>
          </a:xfrm>
          <a:prstGeom prst="rect">
            <a:avLst/>
          </a:prstGeom>
          <a:noFill/>
        </p:spPr>
        <p:txBody>
          <a:bodyPr wrap="square" lIns="0" tIns="0" rIns="0" bIns="0" rtlCol="0" anchor="b" anchorCtr="0">
            <a:normAutofit/>
          </a:bodyPr>
          <a:lstStyle/>
          <a:p>
            <a:pPr algn="r"/>
            <a:r>
              <a:rPr lang="en-GB" sz="2000"/>
              <a:t>Emissions today</a:t>
            </a:r>
          </a:p>
        </p:txBody>
      </p:sp>
      <p:sp>
        <p:nvSpPr>
          <p:cNvPr id="12" name="TextBox 11">
            <a:extLst>
              <a:ext uri="{FF2B5EF4-FFF2-40B4-BE49-F238E27FC236}">
                <a16:creationId xmlns:a16="http://schemas.microsoft.com/office/drawing/2014/main" id="{D37E18BD-3DB7-4435-902F-35ED08D7D1D0}"/>
              </a:ext>
            </a:extLst>
          </p:cNvPr>
          <p:cNvSpPr txBox="1"/>
          <p:nvPr/>
        </p:nvSpPr>
        <p:spPr>
          <a:xfrm>
            <a:off x="1775637" y="6191447"/>
            <a:ext cx="2272708" cy="350875"/>
          </a:xfrm>
          <a:prstGeom prst="rect">
            <a:avLst/>
          </a:prstGeom>
          <a:noFill/>
        </p:spPr>
        <p:txBody>
          <a:bodyPr wrap="square" lIns="0" tIns="0" rIns="0" bIns="0" rtlCol="0" anchor="b" anchorCtr="0">
            <a:noAutofit/>
          </a:bodyPr>
          <a:lstStyle/>
          <a:p>
            <a:pPr algn="r"/>
            <a:r>
              <a:rPr lang="en-GB" sz="2000"/>
              <a:t>Historical emissions</a:t>
            </a:r>
          </a:p>
        </p:txBody>
      </p:sp>
      <p:sp>
        <p:nvSpPr>
          <p:cNvPr id="13" name="TextBox 12">
            <a:extLst>
              <a:ext uri="{FF2B5EF4-FFF2-40B4-BE49-F238E27FC236}">
                <a16:creationId xmlns:a16="http://schemas.microsoft.com/office/drawing/2014/main" id="{958A72A5-F818-4B5A-8441-BF121558E1A1}"/>
              </a:ext>
            </a:extLst>
          </p:cNvPr>
          <p:cNvSpPr txBox="1"/>
          <p:nvPr/>
        </p:nvSpPr>
        <p:spPr>
          <a:xfrm>
            <a:off x="8053259" y="4810986"/>
            <a:ext cx="1870000" cy="350875"/>
          </a:xfrm>
          <a:prstGeom prst="rect">
            <a:avLst/>
          </a:prstGeom>
          <a:noFill/>
        </p:spPr>
        <p:txBody>
          <a:bodyPr wrap="square" lIns="0" tIns="0" rIns="0" bIns="0" rtlCol="0" anchor="b" anchorCtr="0">
            <a:normAutofit lnSpcReduction="10000"/>
          </a:bodyPr>
          <a:lstStyle/>
          <a:p>
            <a:pPr algn="r"/>
            <a:r>
              <a:rPr lang="en-GB" sz="2400"/>
              <a:t>People at risk</a:t>
            </a:r>
          </a:p>
        </p:txBody>
      </p:sp>
    </p:spTree>
    <p:extLst>
      <p:ext uri="{BB962C8B-B14F-4D97-AF65-F5344CB8AC3E}">
        <p14:creationId xmlns:p14="http://schemas.microsoft.com/office/powerpoint/2010/main" val="2440871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AE57E5-BECC-4CB5-A510-B04EE4A04062}"/>
              </a:ext>
            </a:extLst>
          </p:cNvPr>
          <p:cNvSpPr>
            <a:spLocks noGrp="1"/>
          </p:cNvSpPr>
          <p:nvPr>
            <p:ph sz="half" idx="1"/>
          </p:nvPr>
        </p:nvSpPr>
        <p:spPr>
          <a:xfrm>
            <a:off x="272819" y="2395859"/>
            <a:ext cx="11646362" cy="2791077"/>
          </a:xfrm>
        </p:spPr>
        <p:txBody>
          <a:bodyPr>
            <a:noAutofit/>
          </a:bodyPr>
          <a:lstStyle/>
          <a:p>
            <a:pPr marL="0" indent="0" algn="ctr">
              <a:buNone/>
            </a:pPr>
            <a:r>
              <a:rPr lang="en-GB" sz="2800" i="1"/>
              <a:t>‘The world's wealthiest 1% produce double the combined carbon emissions of the poorest 50%.’ Yet people from developing countries are most at risk to the impacts of climate change. </a:t>
            </a:r>
          </a:p>
          <a:p>
            <a:pPr marL="0" indent="0">
              <a:buNone/>
            </a:pPr>
            <a:endParaRPr lang="en-GB" sz="1400"/>
          </a:p>
          <a:p>
            <a:pPr marL="0" indent="0" algn="ctr">
              <a:buNone/>
            </a:pPr>
            <a:r>
              <a:rPr lang="en-GB" sz="1600"/>
              <a:t>Report from the Cambridge Sustainability Commission  April 2021</a:t>
            </a:r>
          </a:p>
          <a:p>
            <a:pPr marL="0" indent="0">
              <a:buNone/>
            </a:pPr>
            <a:endParaRPr lang="en-GB" sz="1400" i="1"/>
          </a:p>
          <a:p>
            <a:endParaRPr lang="en-GB" sz="1400" i="1"/>
          </a:p>
          <a:p>
            <a:endParaRPr lang="en-GB" sz="1400" i="1"/>
          </a:p>
          <a:p>
            <a:endParaRPr lang="en-GB" sz="1400" i="1"/>
          </a:p>
          <a:p>
            <a:endParaRPr lang="en-GB" sz="1400" i="1"/>
          </a:p>
        </p:txBody>
      </p:sp>
      <p:sp>
        <p:nvSpPr>
          <p:cNvPr id="3" name="Title 2">
            <a:extLst>
              <a:ext uri="{FF2B5EF4-FFF2-40B4-BE49-F238E27FC236}">
                <a16:creationId xmlns:a16="http://schemas.microsoft.com/office/drawing/2014/main" id="{93352734-5FB3-4681-AF25-81F4D1450932}"/>
              </a:ext>
            </a:extLst>
          </p:cNvPr>
          <p:cNvSpPr>
            <a:spLocks noGrp="1"/>
          </p:cNvSpPr>
          <p:nvPr>
            <p:ph type="title"/>
          </p:nvPr>
        </p:nvSpPr>
        <p:spPr/>
        <p:txBody>
          <a:bodyPr/>
          <a:lstStyle/>
          <a:p>
            <a:r>
              <a:rPr lang="en-GB"/>
              <a:t>Discussion</a:t>
            </a:r>
          </a:p>
        </p:txBody>
      </p:sp>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90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0919C6A8-4CE2-4A10-A104-BDEF015CE460}"/>
              </a:ext>
            </a:extLst>
          </p:cNvPr>
          <p:cNvSpPr>
            <a:spLocks noGrp="1"/>
          </p:cNvSpPr>
          <p:nvPr>
            <p:ph type="title"/>
          </p:nvPr>
        </p:nvSpPr>
        <p:spPr>
          <a:xfrm>
            <a:off x="442912" y="800100"/>
            <a:ext cx="11306175" cy="1001983"/>
          </a:xfrm>
        </p:spPr>
        <p:txBody>
          <a:bodyPr/>
          <a:lstStyle/>
          <a:p>
            <a:r>
              <a:rPr lang="en-GB"/>
              <a:t>UK social impacts of climate change </a:t>
            </a:r>
          </a:p>
        </p:txBody>
      </p:sp>
      <p:pic>
        <p:nvPicPr>
          <p:cNvPr id="1026" name="Picture 2">
            <a:extLst>
              <a:ext uri="{FF2B5EF4-FFF2-40B4-BE49-F238E27FC236}">
                <a16:creationId xmlns:a16="http://schemas.microsoft.com/office/drawing/2014/main" id="{547D583C-8BBB-4FA2-BDF6-774200C23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30" y="1887244"/>
            <a:ext cx="5866778" cy="37353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E764BAC-BB53-44D7-B032-6811213313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1524" y="1887244"/>
            <a:ext cx="5177563" cy="381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86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7D1503-C39A-435B-AC4C-52523F5EB4B3}"/>
              </a:ext>
            </a:extLst>
          </p:cNvPr>
          <p:cNvSpPr>
            <a:spLocks noGrp="1"/>
          </p:cNvSpPr>
          <p:nvPr>
            <p:ph sz="half" idx="1"/>
          </p:nvPr>
        </p:nvSpPr>
        <p:spPr>
          <a:xfrm>
            <a:off x="3557016" y="1969590"/>
            <a:ext cx="8192071" cy="4257474"/>
          </a:xfrm>
        </p:spPr>
        <p:txBody>
          <a:bodyPr>
            <a:normAutofit/>
          </a:bodyPr>
          <a:lstStyle/>
          <a:p>
            <a:pPr marL="0" indent="0">
              <a:buNone/>
            </a:pPr>
            <a:r>
              <a:rPr lang="en-GB" sz="2300"/>
              <a:t>Climate justice is a concept that recognises the </a:t>
            </a:r>
            <a:r>
              <a:rPr lang="en-GB" sz="2300" b="1"/>
              <a:t>ethical dimensions of climate change. </a:t>
            </a:r>
          </a:p>
          <a:p>
            <a:pPr marL="0" indent="0">
              <a:buNone/>
            </a:pPr>
            <a:r>
              <a:rPr lang="en-GB" sz="2300"/>
              <a:t>It recognises that </a:t>
            </a:r>
            <a:r>
              <a:rPr lang="en-GB" sz="2300" b="1"/>
              <a:t>those most affected by climate change</a:t>
            </a:r>
            <a:r>
              <a:rPr lang="en-GB" sz="2300"/>
              <a:t> have a </a:t>
            </a:r>
            <a:r>
              <a:rPr lang="en-GB" sz="2300" b="1"/>
              <a:t>disproportionately low responsibility</a:t>
            </a:r>
            <a:r>
              <a:rPr lang="en-GB" sz="2300"/>
              <a:t> for causing the emissions responsible for climate change. </a:t>
            </a:r>
          </a:p>
          <a:p>
            <a:pPr marL="0" indent="0">
              <a:buNone/>
            </a:pPr>
            <a:r>
              <a:rPr lang="en-GB" sz="2300"/>
              <a:t>By highlighting this, climate justice places </a:t>
            </a:r>
            <a:r>
              <a:rPr lang="en-GB" sz="2300" b="1"/>
              <a:t>responsibility on nations and/or groups that are historically responsible</a:t>
            </a:r>
            <a:r>
              <a:rPr lang="en-GB" sz="2300"/>
              <a:t> for climate change to significantly reduce their emissions and </a:t>
            </a:r>
            <a:r>
              <a:rPr lang="en-GB" sz="2300" b="1"/>
              <a:t>provide solutions</a:t>
            </a:r>
            <a:r>
              <a:rPr lang="en-GB" sz="2300"/>
              <a:t> to climate change that </a:t>
            </a:r>
            <a:r>
              <a:rPr lang="en-GB" sz="2300" b="1"/>
              <a:t>protect vulnerable nations and/or groups</a:t>
            </a:r>
            <a:r>
              <a:rPr lang="en-GB" sz="2300"/>
              <a:t> from its worst effects. </a:t>
            </a:r>
          </a:p>
        </p:txBody>
      </p:sp>
      <p:sp>
        <p:nvSpPr>
          <p:cNvPr id="3" name="Title 2">
            <a:extLst>
              <a:ext uri="{FF2B5EF4-FFF2-40B4-BE49-F238E27FC236}">
                <a16:creationId xmlns:a16="http://schemas.microsoft.com/office/drawing/2014/main" id="{046422A4-8824-4866-9904-71CD34D8F0CA}"/>
              </a:ext>
            </a:extLst>
          </p:cNvPr>
          <p:cNvSpPr>
            <a:spLocks noGrp="1"/>
          </p:cNvSpPr>
          <p:nvPr>
            <p:ph type="title"/>
          </p:nvPr>
        </p:nvSpPr>
        <p:spPr/>
        <p:txBody>
          <a:bodyPr/>
          <a:lstStyle/>
          <a:p>
            <a:r>
              <a:rPr lang="en-GB"/>
              <a:t>Understanding climate justice</a:t>
            </a:r>
          </a:p>
        </p:txBody>
      </p:sp>
      <p:pic>
        <p:nvPicPr>
          <p:cNvPr id="10" name="Picture 2" descr="Climate Justice: A Movement Gaining Traction | Mars, Incorporated">
            <a:extLst>
              <a:ext uri="{FF2B5EF4-FFF2-40B4-BE49-F238E27FC236}">
                <a16:creationId xmlns:a16="http://schemas.microsoft.com/office/drawing/2014/main" id="{6076624A-5B87-45FD-8135-0E3620C499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96" r="39746"/>
          <a:stretch/>
        </p:blipFill>
        <p:spPr bwMode="auto">
          <a:xfrm>
            <a:off x="570928" y="2146996"/>
            <a:ext cx="2629472" cy="3395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10706A18-0FE2-4263-92E2-1835537155C1}"/>
              </a:ext>
            </a:extLst>
          </p:cNvPr>
          <p:cNvSpPr/>
          <p:nvPr/>
        </p:nvSpPr>
        <p:spPr>
          <a:xfrm>
            <a:off x="1635578" y="2968517"/>
            <a:ext cx="9111904" cy="24498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a:t>By participating in this training you are gaining the knowledge and skills to have a positive impact and be part of the solution. </a:t>
            </a:r>
          </a:p>
        </p:txBody>
      </p:sp>
    </p:spTree>
    <p:extLst>
      <p:ext uri="{BB962C8B-B14F-4D97-AF65-F5344CB8AC3E}">
        <p14:creationId xmlns:p14="http://schemas.microsoft.com/office/powerpoint/2010/main" val="285529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t>5-minute </a:t>
            </a:r>
            <a:r>
              <a:rPr lang="en-US" sz="6000"/>
              <a:t>b</a:t>
            </a:r>
            <a:r>
              <a:rPr lang="en-US" sz="6000" b="1"/>
              <a:t>reak time!</a:t>
            </a:r>
            <a:endParaRPr lang="en-US" sz="6000"/>
          </a:p>
        </p:txBody>
      </p:sp>
      <p:pic>
        <p:nvPicPr>
          <p:cNvPr id="2" name="Picture 4">
            <a:extLst>
              <a:ext uri="{FF2B5EF4-FFF2-40B4-BE49-F238E27FC236}">
                <a16:creationId xmlns:a16="http://schemas.microsoft.com/office/drawing/2014/main" id="{8E2DAE03-8B88-424D-9662-0E5DB492D2D4}"/>
              </a:ext>
            </a:extLst>
          </p:cNvPr>
          <p:cNvPicPr>
            <a:picLocks noChangeAspect="1"/>
          </p:cNvPicPr>
          <p:nvPr/>
        </p:nvPicPr>
        <p:blipFill rotWithShape="1">
          <a:blip r:embed="rId3"/>
          <a:srcRect t="17464"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5" name="Picture 14" descr="A picture containing icon&#10;&#10;Description automatically generated">
            <a:extLst>
              <a:ext uri="{FF2B5EF4-FFF2-40B4-BE49-F238E27FC236}">
                <a16:creationId xmlns:a16="http://schemas.microsoft.com/office/drawing/2014/main" id="{B5F6F55F-6307-4B57-A3BF-F33048B1DE90}"/>
              </a:ext>
            </a:extLst>
          </p:cNvPr>
          <p:cNvPicPr>
            <a:picLocks noChangeAspect="1"/>
          </p:cNvPicPr>
          <p:nvPr/>
        </p:nvPicPr>
        <p:blipFill rotWithShape="1">
          <a:blip r:embed="rId4"/>
          <a:srcRect r="5618" b="1010"/>
          <a:stretch/>
        </p:blipFill>
        <p:spPr>
          <a:xfrm>
            <a:off x="11225545" y="5755315"/>
            <a:ext cx="737171" cy="867448"/>
          </a:xfrm>
          <a:prstGeom prst="rect">
            <a:avLst/>
          </a:prstGeom>
        </p:spPr>
      </p:pic>
      <p:sp>
        <p:nvSpPr>
          <p:cNvPr id="6" name="TextBox 5">
            <a:extLst>
              <a:ext uri="{FF2B5EF4-FFF2-40B4-BE49-F238E27FC236}">
                <a16:creationId xmlns:a16="http://schemas.microsoft.com/office/drawing/2014/main" id="{D51EC78F-76D2-4DC6-AC2B-01024C2C6265}"/>
              </a:ext>
            </a:extLst>
          </p:cNvPr>
          <p:cNvSpPr txBox="1"/>
          <p:nvPr/>
        </p:nvSpPr>
        <p:spPr>
          <a:xfrm>
            <a:off x="1772" y="6673703"/>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apple-system"/>
                <a:ea typeface="+mn-ea"/>
                <a:cs typeface="+mn-cs"/>
              </a:rPr>
              <a:t>Photo credit: Rumman Amin (Unsplash.com)</a:t>
            </a:r>
            <a:endParaRPr kumimoji="0" lang="en-US" sz="600" b="0" i="0" u="none" strike="noStrike" kern="1200" cap="none" spc="0" normalizeH="0" baseline="0" noProof="0">
              <a:ln>
                <a:noFill/>
              </a:ln>
              <a:solidFill>
                <a:prstClr val="white">
                  <a:lumMod val="65000"/>
                </a:prstClr>
              </a:solidFill>
              <a:effectLst/>
              <a:uLnTx/>
              <a:uFillTx/>
              <a:latin typeface="Calibri" panose="020F0502020204030204"/>
              <a:ea typeface="+mn-ea"/>
              <a:cs typeface="Calibri"/>
            </a:endParaRPr>
          </a:p>
        </p:txBody>
      </p:sp>
      <p:pic>
        <p:nvPicPr>
          <p:cNvPr id="4" name="Picture 3" descr="University-of-Worcester-logo - Herefordshire &amp;amp;amp; Worcestershire Chamber of  Commerce">
            <a:extLst>
              <a:ext uri="{FF2B5EF4-FFF2-40B4-BE49-F238E27FC236}">
                <a16:creationId xmlns:a16="http://schemas.microsoft.com/office/drawing/2014/main" id="{255CC516-9030-4310-A36E-AAB90922F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496" y="5862574"/>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4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442912" y="812414"/>
            <a:ext cx="11062323" cy="933713"/>
          </a:xfrm>
        </p:spPr>
        <p:txBody>
          <a:bodyPr>
            <a:noAutofit/>
          </a:bodyPr>
          <a:lstStyle/>
          <a:p>
            <a:r>
              <a:rPr lang="en-GB" sz="4000">
                <a:latin typeface="+mj-lt"/>
                <a:cs typeface="Museo Sans 500"/>
              </a:rPr>
              <a:t>Climate change: future scenarios</a:t>
            </a:r>
            <a:br>
              <a:rPr lang="en-GB" sz="4000">
                <a:latin typeface="+mj-lt"/>
                <a:cs typeface="Museo Sans 500"/>
              </a:rPr>
            </a:br>
            <a:endParaRPr lang="en-US" sz="4000">
              <a:latin typeface="+mj-lt"/>
            </a:endParaRPr>
          </a:p>
        </p:txBody>
      </p:sp>
      <p:sp>
        <p:nvSpPr>
          <p:cNvPr id="6" name="Subtitle 2">
            <a:extLst>
              <a:ext uri="{FF2B5EF4-FFF2-40B4-BE49-F238E27FC236}">
                <a16:creationId xmlns:a16="http://schemas.microsoft.com/office/drawing/2014/main" id="{578CFE8B-5067-A443-B101-47F2E614FCBD}"/>
              </a:ext>
            </a:extLst>
          </p:cNvPr>
          <p:cNvSpPr txBox="1">
            <a:spLocks/>
          </p:cNvSpPr>
          <p:nvPr/>
        </p:nvSpPr>
        <p:spPr>
          <a:xfrm>
            <a:off x="442912" y="1392449"/>
            <a:ext cx="7772400" cy="933713"/>
          </a:xfrm>
          <a:prstGeom prst="rect">
            <a:avLst/>
          </a:prstGeom>
        </p:spPr>
        <p:txBody>
          <a:bodyPr vert="horz" lIns="0" tIns="45720" rIns="91440" bIns="45720" rtlCol="0">
            <a:normAutofit/>
          </a:bodyPr>
          <a:lst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endParaRPr kumimoji="0" lang="en-GB" sz="2000" b="1" i="0" u="none" strike="noStrike" kern="1200" cap="none" spc="0" normalizeH="0" baseline="0" noProof="0">
              <a:ln>
                <a:noFill/>
              </a:ln>
              <a:solidFill>
                <a:srgbClr val="000000"/>
              </a:solidFill>
              <a:effectLst/>
              <a:uLnTx/>
              <a:uFillTx/>
              <a:latin typeface="Museo sans"/>
              <a:ea typeface="+mn-ea"/>
              <a:cs typeface="Museo sans"/>
            </a:endParaRPr>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w guidelines to help states adapt to climate change">
            <a:extLst>
              <a:ext uri="{FF2B5EF4-FFF2-40B4-BE49-F238E27FC236}">
                <a16:creationId xmlns:a16="http://schemas.microsoft.com/office/drawing/2014/main" id="{B9D84FD4-06B1-49AB-AEE5-F9BE12073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673" y="1618806"/>
            <a:ext cx="9864653" cy="443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6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0952F-C775-4C07-B9F6-19C016878A75}"/>
              </a:ext>
            </a:extLst>
          </p:cNvPr>
          <p:cNvSpPr>
            <a:spLocks noGrp="1"/>
          </p:cNvSpPr>
          <p:nvPr>
            <p:ph type="title"/>
          </p:nvPr>
        </p:nvSpPr>
        <p:spPr>
          <a:xfrm>
            <a:off x="442910" y="800101"/>
            <a:ext cx="11306176" cy="1001982"/>
          </a:xfrm>
        </p:spPr>
        <p:txBody>
          <a:bodyPr/>
          <a:lstStyle/>
          <a:p>
            <a:r>
              <a:rPr lang="en-GB"/>
              <a:t>Activity one: troubled future</a:t>
            </a:r>
          </a:p>
        </p:txBody>
      </p:sp>
      <p:sp>
        <p:nvSpPr>
          <p:cNvPr id="2" name="TextBox 1">
            <a:extLst>
              <a:ext uri="{FF2B5EF4-FFF2-40B4-BE49-F238E27FC236}">
                <a16:creationId xmlns:a16="http://schemas.microsoft.com/office/drawing/2014/main" id="{AC97F8E9-6516-4274-8090-D1757001D803}"/>
              </a:ext>
            </a:extLst>
          </p:cNvPr>
          <p:cNvSpPr txBox="1"/>
          <p:nvPr/>
        </p:nvSpPr>
        <p:spPr>
          <a:xfrm>
            <a:off x="620176" y="1621330"/>
            <a:ext cx="10951644" cy="4354168"/>
          </a:xfrm>
          <a:prstGeom prst="rect">
            <a:avLst/>
          </a:prstGeom>
          <a:noFill/>
        </p:spPr>
        <p:txBody>
          <a:bodyPr wrap="square" lIns="0" tIns="0" rIns="0" bIns="0" rtlCol="0" anchor="ctr" anchorCtr="0">
            <a:normAutofit/>
          </a:bodyPr>
          <a:lstStyle/>
          <a:p>
            <a:r>
              <a:rPr lang="en-GB" sz="2000" b="1" dirty="0"/>
              <a:t>How did we get here? Consider what actions were (or were not) taken that led us to this troubled future. </a:t>
            </a:r>
          </a:p>
          <a:p>
            <a:endParaRPr lang="en-GB" sz="2000" dirty="0"/>
          </a:p>
          <a:p>
            <a:r>
              <a:rPr lang="en-GB" sz="2000" dirty="0"/>
              <a:t>In teams</a:t>
            </a:r>
          </a:p>
          <a:p>
            <a:endParaRPr lang="en-GB" sz="2000" dirty="0"/>
          </a:p>
          <a:p>
            <a:pPr marL="342900" indent="-342900">
              <a:buFont typeface="+mj-lt"/>
              <a:buAutoNum type="arabicPeriod"/>
            </a:pPr>
            <a:r>
              <a:rPr lang="en-GB" sz="2000" b="1" dirty="0"/>
              <a:t>decide which five of these (in) actions contributed the most </a:t>
            </a:r>
            <a:r>
              <a:rPr lang="en-GB" sz="2000" dirty="0"/>
              <a:t>to the troubled future scenario. </a:t>
            </a:r>
          </a:p>
          <a:p>
            <a:pPr marL="342900" indent="-342900">
              <a:buFont typeface="+mj-lt"/>
              <a:buAutoNum type="arabicPeriod"/>
            </a:pPr>
            <a:endParaRPr lang="en-GB" sz="2000" dirty="0"/>
          </a:p>
          <a:p>
            <a:r>
              <a:rPr lang="en-GB" sz="2000" dirty="0">
                <a:cs typeface="Arial"/>
              </a:rPr>
              <a:t>Take note of the five you decided on to feed back to main room.</a:t>
            </a:r>
          </a:p>
          <a:p>
            <a:pPr marL="285750" indent="-285750">
              <a:buFontTx/>
              <a:buChar char="-"/>
            </a:pPr>
            <a:endParaRPr lang="en-GB" sz="2000" dirty="0"/>
          </a:p>
          <a:p>
            <a:r>
              <a:rPr lang="en-GB" sz="2000" b="1" dirty="0"/>
              <a:t>There is no right or wrong answer. </a:t>
            </a:r>
          </a:p>
        </p:txBody>
      </p:sp>
      <p:pic>
        <p:nvPicPr>
          <p:cNvPr id="7" name="Graphic 6" descr="Users outline">
            <a:extLst>
              <a:ext uri="{FF2B5EF4-FFF2-40B4-BE49-F238E27FC236}">
                <a16:creationId xmlns:a16="http://schemas.microsoft.com/office/drawing/2014/main" id="{EF9A3DE2-25F7-4897-8307-9BEDA01701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8258" y="4226441"/>
            <a:ext cx="2502195" cy="2502195"/>
          </a:xfrm>
          <a:prstGeom prst="rect">
            <a:avLst/>
          </a:prstGeom>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56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1C32F5-E04A-49D4-A3C4-0FCD1C6286DC}"/>
              </a:ext>
            </a:extLst>
          </p:cNvPr>
          <p:cNvPicPr>
            <a:picLocks noChangeAspect="1"/>
          </p:cNvPicPr>
          <p:nvPr/>
        </p:nvPicPr>
        <p:blipFill>
          <a:blip r:embed="rId3"/>
          <a:stretch>
            <a:fillRect/>
          </a:stretch>
        </p:blipFill>
        <p:spPr>
          <a:xfrm>
            <a:off x="329568" y="59259"/>
            <a:ext cx="10445523" cy="6747463"/>
          </a:xfrm>
          <a:prstGeom prst="rect">
            <a:avLst/>
          </a:prstGeom>
        </p:spPr>
      </p:pic>
    </p:spTree>
    <p:extLst>
      <p:ext uri="{BB962C8B-B14F-4D97-AF65-F5344CB8AC3E}">
        <p14:creationId xmlns:p14="http://schemas.microsoft.com/office/powerpoint/2010/main" val="307521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64F3A0-EA25-8E74-4B2F-972553A427B5}"/>
              </a:ext>
            </a:extLst>
          </p:cNvPr>
          <p:cNvSpPr>
            <a:spLocks noGrp="1"/>
          </p:cNvSpPr>
          <p:nvPr>
            <p:ph sz="half" idx="1"/>
          </p:nvPr>
        </p:nvSpPr>
        <p:spPr/>
        <p:txBody>
          <a:bodyPr/>
          <a:lstStyle/>
          <a:p>
            <a:pPr marL="0" indent="0">
              <a:buNone/>
            </a:pPr>
            <a:r>
              <a:rPr lang="en-GB" dirty="0">
                <a:latin typeface="Calibri" panose="020F0502020204030204" pitchFamily="34" charset="0"/>
                <a:cs typeface="Calibri" panose="020F0502020204030204" pitchFamily="34" charset="0"/>
              </a:rPr>
              <a:t>In the video, there is a discussion about communities that emit the least carbon emissions also being those that are most likely to suffer the most severe impacts of climate change. </a:t>
            </a:r>
          </a:p>
          <a:p>
            <a:r>
              <a:rPr lang="en-GB" dirty="0">
                <a:latin typeface="Calibri" panose="020F0502020204030204" pitchFamily="34" charset="0"/>
                <a:cs typeface="Calibri" panose="020F0502020204030204" pitchFamily="34" charset="0"/>
              </a:rPr>
              <a:t>Can you list two countries that you think will be most impacted by climate change? </a:t>
            </a:r>
          </a:p>
          <a:p>
            <a:r>
              <a:rPr lang="en-GB" dirty="0">
                <a:latin typeface="Calibri" panose="020F0502020204030204" pitchFamily="34" charset="0"/>
                <a:cs typeface="Calibri" panose="020F0502020204030204" pitchFamily="34" charset="0"/>
              </a:rPr>
              <a:t>Can you list two countries that you think will be least impacted by climate change? </a:t>
            </a:r>
          </a:p>
          <a:p>
            <a:r>
              <a:rPr lang="en-GB" dirty="0">
                <a:latin typeface="Calibri" panose="020F0502020204030204" pitchFamily="34" charset="0"/>
                <a:cs typeface="Calibri" panose="020F0502020204030204" pitchFamily="34" charset="0"/>
              </a:rPr>
              <a:t>What does this reveal to you? </a:t>
            </a:r>
          </a:p>
          <a:p>
            <a:endParaRPr lang="en-GB" dirty="0"/>
          </a:p>
        </p:txBody>
      </p:sp>
      <p:sp>
        <p:nvSpPr>
          <p:cNvPr id="3" name="Title 2">
            <a:extLst>
              <a:ext uri="{FF2B5EF4-FFF2-40B4-BE49-F238E27FC236}">
                <a16:creationId xmlns:a16="http://schemas.microsoft.com/office/drawing/2014/main" id="{2BBB386D-984F-BCFA-7246-2BCE430288F6}"/>
              </a:ext>
            </a:extLst>
          </p:cNvPr>
          <p:cNvSpPr>
            <a:spLocks noGrp="1"/>
          </p:cNvSpPr>
          <p:nvPr>
            <p:ph type="title"/>
          </p:nvPr>
        </p:nvSpPr>
        <p:spPr/>
        <p:txBody>
          <a:bodyPr/>
          <a:lstStyle/>
          <a:p>
            <a:r>
              <a:rPr lang="en-GB" dirty="0"/>
              <a:t>Independent Learning</a:t>
            </a:r>
          </a:p>
        </p:txBody>
      </p:sp>
    </p:spTree>
    <p:extLst>
      <p:ext uri="{BB962C8B-B14F-4D97-AF65-F5344CB8AC3E}">
        <p14:creationId xmlns:p14="http://schemas.microsoft.com/office/powerpoint/2010/main" val="1279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0952F-C775-4C07-B9F6-19C016878A75}"/>
              </a:ext>
            </a:extLst>
          </p:cNvPr>
          <p:cNvSpPr>
            <a:spLocks noGrp="1"/>
          </p:cNvSpPr>
          <p:nvPr>
            <p:ph type="title"/>
          </p:nvPr>
        </p:nvSpPr>
        <p:spPr>
          <a:xfrm>
            <a:off x="442910" y="800101"/>
            <a:ext cx="11306176" cy="1001982"/>
          </a:xfrm>
        </p:spPr>
        <p:txBody>
          <a:bodyPr/>
          <a:lstStyle/>
          <a:p>
            <a:r>
              <a:rPr lang="en-GB"/>
              <a:t>Activity two: positive future</a:t>
            </a:r>
          </a:p>
        </p:txBody>
      </p:sp>
      <p:sp>
        <p:nvSpPr>
          <p:cNvPr id="2" name="TextBox 1">
            <a:extLst>
              <a:ext uri="{FF2B5EF4-FFF2-40B4-BE49-F238E27FC236}">
                <a16:creationId xmlns:a16="http://schemas.microsoft.com/office/drawing/2014/main" id="{AC97F8E9-6516-4274-8090-D1757001D803}"/>
              </a:ext>
            </a:extLst>
          </p:cNvPr>
          <p:cNvSpPr txBox="1"/>
          <p:nvPr/>
        </p:nvSpPr>
        <p:spPr>
          <a:xfrm>
            <a:off x="620176" y="1714363"/>
            <a:ext cx="10951644" cy="3857098"/>
          </a:xfrm>
          <a:prstGeom prst="rect">
            <a:avLst/>
          </a:prstGeom>
          <a:noFill/>
        </p:spPr>
        <p:txBody>
          <a:bodyPr wrap="square" lIns="0" tIns="0" rIns="0" bIns="0" rtlCol="0" anchor="ctr" anchorCtr="0">
            <a:normAutofit/>
          </a:bodyPr>
          <a:lstStyle/>
          <a:p>
            <a:r>
              <a:rPr lang="en-GB" sz="2200" b="1" dirty="0"/>
              <a:t>How did we get here? Consider what actions were taken that led us to this positive future. </a:t>
            </a:r>
          </a:p>
          <a:p>
            <a:endParaRPr lang="en-GB" dirty="0"/>
          </a:p>
          <a:p>
            <a:r>
              <a:rPr lang="en-GB" sz="2200" dirty="0"/>
              <a:t>In teams:</a:t>
            </a:r>
          </a:p>
          <a:p>
            <a:endParaRPr lang="en-GB" sz="2200" dirty="0"/>
          </a:p>
          <a:p>
            <a:pPr marL="342900" indent="-342900">
              <a:buFont typeface="+mj-lt"/>
              <a:buAutoNum type="arabicPeriod"/>
            </a:pPr>
            <a:r>
              <a:rPr lang="en-GB" sz="2200" b="1" dirty="0"/>
              <a:t>Decide which five of these actions contributed the most </a:t>
            </a:r>
            <a:r>
              <a:rPr lang="en-GB" sz="2200" dirty="0"/>
              <a:t>to the positive future scenario. </a:t>
            </a:r>
          </a:p>
          <a:p>
            <a:pPr marL="342900" indent="-342900">
              <a:buFont typeface="+mj-lt"/>
              <a:buAutoNum type="arabicPeriod"/>
            </a:pPr>
            <a:endParaRPr lang="en-GB" sz="2200" dirty="0">
              <a:solidFill>
                <a:srgbClr val="FF0000"/>
              </a:solidFill>
              <a:cs typeface="Arial"/>
            </a:endParaRPr>
          </a:p>
          <a:p>
            <a:r>
              <a:rPr lang="en-GB" sz="2200" dirty="0">
                <a:ea typeface="+mn-lt"/>
                <a:cs typeface="+mn-lt"/>
              </a:rPr>
              <a:t>Take note of the five you decided on as a group to feed back to main room</a:t>
            </a:r>
            <a:endParaRPr lang="en-GB" dirty="0"/>
          </a:p>
          <a:p>
            <a:pPr marL="285750" indent="-285750">
              <a:buFontTx/>
              <a:buChar char="-"/>
            </a:pPr>
            <a:endParaRPr lang="en-GB" sz="2200" dirty="0"/>
          </a:p>
          <a:p>
            <a:r>
              <a:rPr lang="en-GB" sz="2200" b="1" dirty="0"/>
              <a:t>There is not a right or wrong answer. </a:t>
            </a:r>
          </a:p>
        </p:txBody>
      </p:sp>
      <p:pic>
        <p:nvPicPr>
          <p:cNvPr id="5" name="Graphic 4" descr="Users outline">
            <a:extLst>
              <a:ext uri="{FF2B5EF4-FFF2-40B4-BE49-F238E27FC236}">
                <a16:creationId xmlns:a16="http://schemas.microsoft.com/office/drawing/2014/main" id="{FA9B528C-E2AE-42E5-9D0A-49424145A8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8258" y="4226441"/>
            <a:ext cx="2502195" cy="2502195"/>
          </a:xfrm>
          <a:prstGeom prst="rect">
            <a:avLst/>
          </a:prstGeom>
        </p:spPr>
      </p:pic>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8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3FE98-330C-4C19-9FCC-EB261DAFE558}"/>
              </a:ext>
            </a:extLst>
          </p:cNvPr>
          <p:cNvPicPr>
            <a:picLocks noChangeAspect="1"/>
          </p:cNvPicPr>
          <p:nvPr/>
        </p:nvPicPr>
        <p:blipFill>
          <a:blip r:embed="rId3"/>
          <a:stretch>
            <a:fillRect/>
          </a:stretch>
        </p:blipFill>
        <p:spPr>
          <a:xfrm>
            <a:off x="333633" y="0"/>
            <a:ext cx="12035482" cy="7114958"/>
          </a:xfrm>
          <a:prstGeom prst="rect">
            <a:avLst/>
          </a:prstGeom>
        </p:spPr>
      </p:pic>
    </p:spTree>
    <p:extLst>
      <p:ext uri="{BB962C8B-B14F-4D97-AF65-F5344CB8AC3E}">
        <p14:creationId xmlns:p14="http://schemas.microsoft.com/office/powerpoint/2010/main" val="243782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lnSpc>
                <a:spcPct val="90000"/>
              </a:lnSpc>
            </a:pPr>
            <a:r>
              <a:rPr lang="en-US" sz="3600" kern="1200">
                <a:solidFill>
                  <a:srgbClr val="FFFFFF"/>
                </a:solidFill>
                <a:latin typeface="+mj-lt"/>
                <a:ea typeface="+mj-ea"/>
                <a:cs typeface="+mj-cs"/>
              </a:rPr>
              <a:t>Climate </a:t>
            </a:r>
            <a:r>
              <a:rPr lang="en-US" sz="3600">
                <a:solidFill>
                  <a:srgbClr val="FFFFFF"/>
                </a:solidFill>
                <a:latin typeface="+mj-lt"/>
                <a:cs typeface="+mj-cs"/>
              </a:rPr>
              <a:t>quiz</a:t>
            </a:r>
            <a:endParaRPr lang="en-US" sz="3600" kern="1200">
              <a:solidFill>
                <a:srgbClr val="FFFFFF"/>
              </a:solidFill>
              <a:latin typeface="+mj-lt"/>
              <a:ea typeface="+mj-ea"/>
              <a:cs typeface="+mj-cs"/>
            </a:endParaRPr>
          </a:p>
        </p:txBody>
      </p:sp>
      <p:pic>
        <p:nvPicPr>
          <p:cNvPr id="5" name="Graphic 4" descr="Questions outline">
            <a:extLst>
              <a:ext uri="{FF2B5EF4-FFF2-40B4-BE49-F238E27FC236}">
                <a16:creationId xmlns:a16="http://schemas.microsoft.com/office/drawing/2014/main" id="{663A3ACB-E517-49E5-AED7-201354773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3296" y="643466"/>
            <a:ext cx="5568739" cy="5568739"/>
          </a:xfrm>
          <a:prstGeom prst="rect">
            <a:avLst/>
          </a:prstGeom>
        </p:spPr>
      </p:pic>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98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5161D0-E58A-4D77-846D-88552E218D50}"/>
              </a:ext>
            </a:extLst>
          </p:cNvPr>
          <p:cNvSpPr>
            <a:spLocks noGrp="1"/>
          </p:cNvSpPr>
          <p:nvPr>
            <p:ph sz="half" idx="1"/>
          </p:nvPr>
        </p:nvSpPr>
        <p:spPr>
          <a:xfrm>
            <a:off x="442912" y="2197455"/>
            <a:ext cx="11306174" cy="3708400"/>
          </a:xfrm>
        </p:spPr>
        <p:txBody>
          <a:bodyPr>
            <a:normAutofit/>
          </a:bodyPr>
          <a:lstStyle/>
          <a:p>
            <a:pPr marL="457200" indent="-457200">
              <a:buFont typeface="+mj-lt"/>
              <a:buAutoNum type="arabicPeriod"/>
            </a:pPr>
            <a:r>
              <a:rPr lang="en-GB" sz="3200"/>
              <a:t>A concept that recognises the ethical dimensions of climate change. </a:t>
            </a:r>
            <a:endParaRPr lang="en-GB" sz="3200">
              <a:cs typeface="Calibri"/>
            </a:endParaRPr>
          </a:p>
          <a:p>
            <a:pPr marL="457200" indent="-457200">
              <a:buFont typeface="+mj-lt"/>
              <a:buAutoNum type="arabicPeriod"/>
            </a:pPr>
            <a:r>
              <a:rPr lang="en-GB" sz="3200"/>
              <a:t>A concept that suggests all countries will be affected in the same way by climate change </a:t>
            </a:r>
            <a:endParaRPr lang="en-GB" sz="3200">
              <a:cs typeface="Calibri"/>
            </a:endParaRPr>
          </a:p>
          <a:p>
            <a:pPr marL="457200" indent="-457200">
              <a:buFont typeface="+mj-lt"/>
              <a:buAutoNum type="arabicPeriod"/>
            </a:pPr>
            <a:r>
              <a:rPr lang="en-GB" sz="3200"/>
              <a:t>An annual United Nations climate summit </a:t>
            </a:r>
            <a:endParaRPr lang="en-GB" sz="3200">
              <a:cs typeface="Calibri"/>
            </a:endParaRPr>
          </a:p>
          <a:p>
            <a:pPr marL="171450" indent="-171450">
              <a:buFont typeface="Arial"/>
              <a:buChar char="•"/>
            </a:pPr>
            <a:endParaRPr lang="en-GB"/>
          </a:p>
          <a:p>
            <a:pPr marL="0" indent="0">
              <a:buNone/>
            </a:pPr>
            <a:endParaRPr lang="en-GB"/>
          </a:p>
        </p:txBody>
      </p:sp>
      <p:sp>
        <p:nvSpPr>
          <p:cNvPr id="3" name="Title 2">
            <a:extLst>
              <a:ext uri="{FF2B5EF4-FFF2-40B4-BE49-F238E27FC236}">
                <a16:creationId xmlns:a16="http://schemas.microsoft.com/office/drawing/2014/main" id="{0A8524EF-820B-44DC-B396-91B417408210}"/>
              </a:ext>
            </a:extLst>
          </p:cNvPr>
          <p:cNvSpPr>
            <a:spLocks noGrp="1"/>
          </p:cNvSpPr>
          <p:nvPr>
            <p:ph type="title"/>
          </p:nvPr>
        </p:nvSpPr>
        <p:spPr>
          <a:xfrm>
            <a:off x="442913" y="987155"/>
            <a:ext cx="11306175" cy="1001983"/>
          </a:xfrm>
        </p:spPr>
        <p:txBody>
          <a:bodyPr>
            <a:normAutofit fontScale="90000"/>
          </a:bodyPr>
          <a:lstStyle/>
          <a:p>
            <a:r>
              <a:rPr lang="en-GB"/>
              <a:t>What is climate justice? </a:t>
            </a:r>
            <a:br>
              <a:rPr lang="en-GB"/>
            </a:br>
            <a:endParaRPr lang="en-GB"/>
          </a:p>
        </p:txBody>
      </p:sp>
      <p:sp>
        <p:nvSpPr>
          <p:cNvPr id="4" name="Text Placeholder 3">
            <a:extLst>
              <a:ext uri="{FF2B5EF4-FFF2-40B4-BE49-F238E27FC236}">
                <a16:creationId xmlns:a16="http://schemas.microsoft.com/office/drawing/2014/main" id="{FC993C88-82FC-486E-832B-0E06C21EC9F9}"/>
              </a:ext>
            </a:extLst>
          </p:cNvPr>
          <p:cNvSpPr>
            <a:spLocks noGrp="1"/>
          </p:cNvSpPr>
          <p:nvPr>
            <p:ph type="body" sz="quarter" idx="10"/>
          </p:nvPr>
        </p:nvSpPr>
        <p:spPr/>
        <p:txBody>
          <a:bodyPr/>
          <a:lstStyle/>
          <a:p>
            <a:r>
              <a:rPr lang="en-GB" sz="2800"/>
              <a:t>Add your answer into the chat box</a:t>
            </a:r>
          </a:p>
        </p:txBody>
      </p:sp>
      <p:pic>
        <p:nvPicPr>
          <p:cNvPr id="5" name="Picture 4">
            <a:extLst>
              <a:ext uri="{FF2B5EF4-FFF2-40B4-BE49-F238E27FC236}">
                <a16:creationId xmlns:a16="http://schemas.microsoft.com/office/drawing/2014/main" id="{C276A7F0-7E5F-4FE1-B20D-5E62FE300147}"/>
              </a:ext>
            </a:extLst>
          </p:cNvPr>
          <p:cNvPicPr>
            <a:picLocks noChangeAspect="1"/>
          </p:cNvPicPr>
          <p:nvPr/>
        </p:nvPicPr>
        <p:blipFill>
          <a:blip r:embed="rId3"/>
          <a:stretch>
            <a:fillRect/>
          </a:stretch>
        </p:blipFill>
        <p:spPr>
          <a:xfrm>
            <a:off x="1375947" y="5733139"/>
            <a:ext cx="2213040" cy="762066"/>
          </a:xfrm>
          <a:prstGeom prst="rect">
            <a:avLst/>
          </a:prstGeom>
        </p:spPr>
      </p:pic>
    </p:spTree>
    <p:extLst>
      <p:ext uri="{BB962C8B-B14F-4D97-AF65-F5344CB8AC3E}">
        <p14:creationId xmlns:p14="http://schemas.microsoft.com/office/powerpoint/2010/main" val="134114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42C0B-32C2-4B17-AE0A-F456119693AB}"/>
              </a:ext>
            </a:extLst>
          </p:cNvPr>
          <p:cNvSpPr>
            <a:spLocks noGrp="1"/>
          </p:cNvSpPr>
          <p:nvPr>
            <p:ph sz="half" idx="1"/>
          </p:nvPr>
        </p:nvSpPr>
        <p:spPr/>
        <p:txBody>
          <a:bodyPr>
            <a:normAutofit/>
          </a:bodyPr>
          <a:lstStyle/>
          <a:p>
            <a:pPr marL="171450" indent="-171450">
              <a:buFont typeface="Arial"/>
              <a:buChar char="•"/>
            </a:pPr>
            <a:endParaRPr lang="en-GB"/>
          </a:p>
          <a:p>
            <a:pPr marL="457200" indent="-457200">
              <a:buFont typeface="+mj-lt"/>
              <a:buAutoNum type="arabicPeriod"/>
            </a:pPr>
            <a:r>
              <a:rPr lang="en-GB" sz="3600"/>
              <a:t>Developing countries</a:t>
            </a:r>
            <a:endParaRPr lang="en-GB" sz="3600">
              <a:cs typeface="Calibri"/>
            </a:endParaRPr>
          </a:p>
          <a:p>
            <a:pPr marL="457200" indent="-457200">
              <a:buFont typeface="+mj-lt"/>
              <a:buAutoNum type="arabicPeriod"/>
            </a:pPr>
            <a:r>
              <a:rPr lang="en-GB" sz="3600"/>
              <a:t>Developed countries</a:t>
            </a:r>
            <a:endParaRPr lang="en-GB" sz="3600">
              <a:cs typeface="Calibri"/>
            </a:endParaRPr>
          </a:p>
          <a:p>
            <a:pPr marL="457200" indent="-457200">
              <a:buFont typeface="+mj-lt"/>
              <a:buAutoNum type="arabicPeriod"/>
            </a:pPr>
            <a:r>
              <a:rPr lang="en-GB" sz="3600"/>
              <a:t>All countries have contributed equally</a:t>
            </a:r>
            <a:endParaRPr lang="en-GB" sz="3600">
              <a:cs typeface="Calibri"/>
            </a:endParaRPr>
          </a:p>
          <a:p>
            <a:endParaRPr lang="en-GB"/>
          </a:p>
          <a:p>
            <a:endParaRPr lang="en-GB"/>
          </a:p>
        </p:txBody>
      </p:sp>
      <p:sp>
        <p:nvSpPr>
          <p:cNvPr id="3" name="Title 2">
            <a:extLst>
              <a:ext uri="{FF2B5EF4-FFF2-40B4-BE49-F238E27FC236}">
                <a16:creationId xmlns:a16="http://schemas.microsoft.com/office/drawing/2014/main" id="{EBBEA136-CA6A-4E96-9F08-BE437C97C663}"/>
              </a:ext>
            </a:extLst>
          </p:cNvPr>
          <p:cNvSpPr>
            <a:spLocks noGrp="1"/>
          </p:cNvSpPr>
          <p:nvPr>
            <p:ph type="title"/>
          </p:nvPr>
        </p:nvSpPr>
        <p:spPr>
          <a:xfrm>
            <a:off x="310710" y="987155"/>
            <a:ext cx="11306175" cy="1001983"/>
          </a:xfrm>
        </p:spPr>
        <p:txBody>
          <a:bodyPr>
            <a:normAutofit fontScale="90000"/>
          </a:bodyPr>
          <a:lstStyle/>
          <a:p>
            <a:r>
              <a:rPr lang="en-GB"/>
              <a:t>Historically, which countries have produced the most carbon emissions? </a:t>
            </a:r>
            <a:br>
              <a:rPr lang="en-GB">
                <a:cs typeface="Calibri" panose="020F0502020204030204"/>
              </a:rPr>
            </a:br>
            <a:endParaRPr lang="en-GB"/>
          </a:p>
        </p:txBody>
      </p:sp>
      <p:sp>
        <p:nvSpPr>
          <p:cNvPr id="6" name="Text Placeholder 5">
            <a:extLst>
              <a:ext uri="{FF2B5EF4-FFF2-40B4-BE49-F238E27FC236}">
                <a16:creationId xmlns:a16="http://schemas.microsoft.com/office/drawing/2014/main" id="{6ADBAE51-6021-4275-8074-EF8E7575150B}"/>
              </a:ext>
            </a:extLst>
          </p:cNvPr>
          <p:cNvSpPr>
            <a:spLocks noGrp="1"/>
          </p:cNvSpPr>
          <p:nvPr>
            <p:ph type="body" sz="quarter" idx="10"/>
          </p:nvPr>
        </p:nvSpPr>
        <p:spPr/>
        <p:txBody>
          <a:bodyPr/>
          <a:lstStyle/>
          <a:p>
            <a:r>
              <a:rPr lang="en-GB" sz="2800"/>
              <a:t>Add your answer into the chat box</a:t>
            </a:r>
          </a:p>
          <a:p>
            <a:endParaRPr lang="en-GB"/>
          </a:p>
        </p:txBody>
      </p:sp>
      <p:pic>
        <p:nvPicPr>
          <p:cNvPr id="7" name="Picture 6" descr="University-of-Worcester-logo - Herefordshire &amp;amp;amp; Worcestershire Chamber of  Commerce">
            <a:extLst>
              <a:ext uri="{FF2B5EF4-FFF2-40B4-BE49-F238E27FC236}">
                <a16:creationId xmlns:a16="http://schemas.microsoft.com/office/drawing/2014/main" id="{9B9CE02F-C42E-4AD4-9549-F3CD6EE3B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39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51160-8F4B-4E84-A3E7-45DB88462699}"/>
              </a:ext>
            </a:extLst>
          </p:cNvPr>
          <p:cNvSpPr>
            <a:spLocks noGrp="1"/>
          </p:cNvSpPr>
          <p:nvPr>
            <p:ph sz="half" idx="1"/>
          </p:nvPr>
        </p:nvSpPr>
        <p:spPr>
          <a:xfrm>
            <a:off x="263527" y="2349500"/>
            <a:ext cx="11306174" cy="3708400"/>
          </a:xfrm>
        </p:spPr>
        <p:txBody>
          <a:bodyPr>
            <a:normAutofit/>
          </a:bodyPr>
          <a:lstStyle/>
          <a:p>
            <a:endParaRPr lang="en-GB"/>
          </a:p>
          <a:p>
            <a:pPr marL="457200" indent="-457200">
              <a:buFont typeface="+mj-lt"/>
              <a:buAutoNum type="arabicPeriod"/>
            </a:pPr>
            <a:r>
              <a:rPr lang="en-GB" sz="3600"/>
              <a:t>Developing countries </a:t>
            </a:r>
            <a:endParaRPr lang="en-GB" sz="3600">
              <a:cs typeface="Calibri"/>
            </a:endParaRPr>
          </a:p>
          <a:p>
            <a:pPr marL="457200" indent="-457200">
              <a:buFont typeface="+mj-lt"/>
              <a:buAutoNum type="arabicPeriod"/>
            </a:pPr>
            <a:r>
              <a:rPr lang="en-GB" sz="3600"/>
              <a:t>Developed countries </a:t>
            </a:r>
            <a:endParaRPr lang="en-GB" sz="3600">
              <a:cs typeface="Calibri"/>
            </a:endParaRPr>
          </a:p>
          <a:p>
            <a:pPr marL="457200" indent="-457200">
              <a:buFont typeface="+mj-lt"/>
              <a:buAutoNum type="arabicPeriod"/>
            </a:pPr>
            <a:r>
              <a:rPr lang="en-GB" sz="3600"/>
              <a:t>All countries are at equal risk </a:t>
            </a:r>
            <a:endParaRPr lang="en-GB" sz="3600">
              <a:cs typeface="Calibri"/>
            </a:endParaRPr>
          </a:p>
          <a:p>
            <a:endParaRPr lang="en-GB"/>
          </a:p>
          <a:p>
            <a:endParaRPr lang="en-GB"/>
          </a:p>
        </p:txBody>
      </p:sp>
      <p:sp>
        <p:nvSpPr>
          <p:cNvPr id="3" name="Title 2">
            <a:extLst>
              <a:ext uri="{FF2B5EF4-FFF2-40B4-BE49-F238E27FC236}">
                <a16:creationId xmlns:a16="http://schemas.microsoft.com/office/drawing/2014/main" id="{8D413D90-27D3-4CF1-9E0F-3D4C7B577BCA}"/>
              </a:ext>
            </a:extLst>
          </p:cNvPr>
          <p:cNvSpPr>
            <a:spLocks noGrp="1"/>
          </p:cNvSpPr>
          <p:nvPr>
            <p:ph type="title"/>
          </p:nvPr>
        </p:nvSpPr>
        <p:spPr>
          <a:xfrm>
            <a:off x="145456" y="1160462"/>
            <a:ext cx="11306175" cy="1001983"/>
          </a:xfrm>
        </p:spPr>
        <p:txBody>
          <a:bodyPr>
            <a:normAutofit fontScale="90000"/>
          </a:bodyPr>
          <a:lstStyle/>
          <a:p>
            <a:r>
              <a:rPr lang="en-GB"/>
              <a:t>Which countries are most at risk of the impacts of climate change? </a:t>
            </a:r>
            <a:br>
              <a:rPr lang="en-GB">
                <a:cs typeface="Calibri" panose="020F0502020204030204"/>
              </a:rPr>
            </a:br>
            <a:endParaRPr lang="en-GB"/>
          </a:p>
        </p:txBody>
      </p:sp>
      <p:sp>
        <p:nvSpPr>
          <p:cNvPr id="4" name="Text Placeholder 3">
            <a:extLst>
              <a:ext uri="{FF2B5EF4-FFF2-40B4-BE49-F238E27FC236}">
                <a16:creationId xmlns:a16="http://schemas.microsoft.com/office/drawing/2014/main" id="{F96F85CD-A082-441C-8567-6C7D760BCD43}"/>
              </a:ext>
            </a:extLst>
          </p:cNvPr>
          <p:cNvSpPr>
            <a:spLocks noGrp="1"/>
          </p:cNvSpPr>
          <p:nvPr>
            <p:ph type="body" sz="quarter" idx="10"/>
          </p:nvPr>
        </p:nvSpPr>
        <p:spPr/>
        <p:txBody>
          <a:bodyPr/>
          <a:lstStyle/>
          <a:p>
            <a:r>
              <a:rPr lang="en-GB" sz="2800"/>
              <a:t>Add your answer into the chat box</a:t>
            </a:r>
          </a:p>
          <a:p>
            <a:endParaRPr lang="en-GB"/>
          </a:p>
        </p:txBody>
      </p:sp>
      <p:pic>
        <p:nvPicPr>
          <p:cNvPr id="5" name="Picture 4">
            <a:extLst>
              <a:ext uri="{FF2B5EF4-FFF2-40B4-BE49-F238E27FC236}">
                <a16:creationId xmlns:a16="http://schemas.microsoft.com/office/drawing/2014/main" id="{59CA7BC7-D13D-4D31-8BA5-0D3E3A1FDA05}"/>
              </a:ext>
            </a:extLst>
          </p:cNvPr>
          <p:cNvPicPr>
            <a:picLocks noChangeAspect="1"/>
          </p:cNvPicPr>
          <p:nvPr/>
        </p:nvPicPr>
        <p:blipFill>
          <a:blip r:embed="rId3"/>
          <a:stretch>
            <a:fillRect/>
          </a:stretch>
        </p:blipFill>
        <p:spPr>
          <a:xfrm>
            <a:off x="1254762" y="5780150"/>
            <a:ext cx="2213040" cy="762066"/>
          </a:xfrm>
          <a:prstGeom prst="rect">
            <a:avLst/>
          </a:prstGeom>
        </p:spPr>
      </p:pic>
    </p:spTree>
    <p:extLst>
      <p:ext uri="{BB962C8B-B14F-4D97-AF65-F5344CB8AC3E}">
        <p14:creationId xmlns:p14="http://schemas.microsoft.com/office/powerpoint/2010/main" val="2991114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FE9E23-C5F5-42B2-AD3D-387DB438C883}"/>
              </a:ext>
            </a:extLst>
          </p:cNvPr>
          <p:cNvSpPr>
            <a:spLocks noGrp="1"/>
          </p:cNvSpPr>
          <p:nvPr>
            <p:ph sz="half" idx="1"/>
          </p:nvPr>
        </p:nvSpPr>
        <p:spPr/>
        <p:txBody>
          <a:bodyPr>
            <a:normAutofit/>
          </a:bodyPr>
          <a:lstStyle/>
          <a:p>
            <a:pPr marL="0" indent="0">
              <a:buNone/>
            </a:pPr>
            <a:endParaRPr lang="en-GB"/>
          </a:p>
          <a:p>
            <a:pPr marL="457200" indent="-457200">
              <a:buFont typeface="+mj-lt"/>
              <a:buAutoNum type="arabicPeriod"/>
            </a:pPr>
            <a:r>
              <a:rPr lang="en-GB" sz="3200"/>
              <a:t>An increase in tree planting initiatives </a:t>
            </a:r>
            <a:endParaRPr lang="en-GB" sz="3200">
              <a:cs typeface="Calibri"/>
            </a:endParaRPr>
          </a:p>
          <a:p>
            <a:pPr marL="457200" indent="-457200">
              <a:buFont typeface="+mj-lt"/>
              <a:buAutoNum type="arabicPeriod"/>
            </a:pPr>
            <a:r>
              <a:rPr lang="en-GB" sz="3200"/>
              <a:t>A reduction in meat consumption</a:t>
            </a:r>
            <a:endParaRPr lang="en-GB" sz="3200">
              <a:cs typeface="Calibri"/>
            </a:endParaRPr>
          </a:p>
          <a:p>
            <a:pPr marL="457200" indent="-457200">
              <a:buFont typeface="+mj-lt"/>
              <a:buAutoNum type="arabicPeriod"/>
            </a:pPr>
            <a:r>
              <a:rPr lang="en-GB" sz="3200"/>
              <a:t>An increase in the number of domestic flights taken</a:t>
            </a:r>
            <a:endParaRPr lang="en-GB" sz="3200">
              <a:cs typeface="Calibri"/>
            </a:endParaRPr>
          </a:p>
          <a:p>
            <a:endParaRPr lang="en-GB"/>
          </a:p>
          <a:p>
            <a:endParaRPr lang="en-GB"/>
          </a:p>
        </p:txBody>
      </p:sp>
      <p:sp>
        <p:nvSpPr>
          <p:cNvPr id="3" name="Title 2">
            <a:extLst>
              <a:ext uri="{FF2B5EF4-FFF2-40B4-BE49-F238E27FC236}">
                <a16:creationId xmlns:a16="http://schemas.microsoft.com/office/drawing/2014/main" id="{5D2E0C39-9520-45B7-9BF4-FE042566DDB6}"/>
              </a:ext>
            </a:extLst>
          </p:cNvPr>
          <p:cNvSpPr>
            <a:spLocks noGrp="1"/>
          </p:cNvSpPr>
          <p:nvPr>
            <p:ph type="title"/>
          </p:nvPr>
        </p:nvSpPr>
        <p:spPr>
          <a:xfrm>
            <a:off x="442911" y="1127784"/>
            <a:ext cx="11306175" cy="1001983"/>
          </a:xfrm>
        </p:spPr>
        <p:txBody>
          <a:bodyPr>
            <a:normAutofit fontScale="90000"/>
          </a:bodyPr>
          <a:lstStyle/>
          <a:p>
            <a:r>
              <a:rPr lang="en-GB"/>
              <a:t>Which of these actions has a negative impact on the climate?</a:t>
            </a:r>
            <a:br>
              <a:rPr lang="en-GB">
                <a:cs typeface="Calibri"/>
              </a:rPr>
            </a:br>
            <a:endParaRPr lang="en-GB"/>
          </a:p>
        </p:txBody>
      </p:sp>
      <p:sp>
        <p:nvSpPr>
          <p:cNvPr id="4" name="Text Placeholder 3">
            <a:extLst>
              <a:ext uri="{FF2B5EF4-FFF2-40B4-BE49-F238E27FC236}">
                <a16:creationId xmlns:a16="http://schemas.microsoft.com/office/drawing/2014/main" id="{614B3FEE-C31C-4EF4-AFA7-DCF0C0E7ADC4}"/>
              </a:ext>
            </a:extLst>
          </p:cNvPr>
          <p:cNvSpPr>
            <a:spLocks noGrp="1"/>
          </p:cNvSpPr>
          <p:nvPr>
            <p:ph type="body" sz="quarter" idx="10"/>
          </p:nvPr>
        </p:nvSpPr>
        <p:spPr/>
        <p:txBody>
          <a:bodyPr/>
          <a:lstStyle/>
          <a:p>
            <a:r>
              <a:rPr lang="en-GB" sz="2800"/>
              <a:t>Add your answer into the chat box</a:t>
            </a:r>
          </a:p>
          <a:p>
            <a:endParaRPr lang="en-GB"/>
          </a:p>
        </p:txBody>
      </p:sp>
      <p:pic>
        <p:nvPicPr>
          <p:cNvPr id="5" name="Picture 4" descr="University-of-Worcester-logo - Herefordshire &amp;amp;amp; Worcestershire Chamber of  Commerce">
            <a:extLst>
              <a:ext uri="{FF2B5EF4-FFF2-40B4-BE49-F238E27FC236}">
                <a16:creationId xmlns:a16="http://schemas.microsoft.com/office/drawing/2014/main" id="{DFBD432F-A1D4-4435-BD5D-370F8C922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996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9614C9-334B-497B-B3E9-6B17D395942D}"/>
              </a:ext>
            </a:extLst>
          </p:cNvPr>
          <p:cNvSpPr>
            <a:spLocks noGrp="1"/>
          </p:cNvSpPr>
          <p:nvPr>
            <p:ph sz="half" idx="1"/>
          </p:nvPr>
        </p:nvSpPr>
        <p:spPr/>
        <p:txBody>
          <a:bodyPr>
            <a:normAutofit/>
          </a:bodyPr>
          <a:lstStyle/>
          <a:p>
            <a:pPr marL="0" indent="0">
              <a:buNone/>
            </a:pPr>
            <a:endParaRPr lang="en-GB"/>
          </a:p>
          <a:p>
            <a:pPr marL="914400" lvl="1" indent="-457200">
              <a:buFont typeface="+mj-lt"/>
              <a:buAutoNum type="arabicPeriod"/>
            </a:pPr>
            <a:r>
              <a:rPr lang="en-GB" sz="3600"/>
              <a:t>Deforestation</a:t>
            </a:r>
            <a:endParaRPr lang="en-GB" sz="3600">
              <a:cs typeface="Calibri"/>
            </a:endParaRPr>
          </a:p>
          <a:p>
            <a:pPr marL="914400" lvl="1" indent="-457200">
              <a:buFont typeface="+mj-lt"/>
              <a:buAutoNum type="arabicPeriod"/>
            </a:pPr>
            <a:r>
              <a:rPr lang="en-GB" sz="3600"/>
              <a:t>Transitioning to renewable energy sources</a:t>
            </a:r>
            <a:endParaRPr lang="en-GB" sz="3600">
              <a:cs typeface="Calibri"/>
            </a:endParaRPr>
          </a:p>
          <a:p>
            <a:pPr marL="914400" lvl="1" indent="-457200">
              <a:buFont typeface="+mj-lt"/>
              <a:buAutoNum type="arabicPeriod"/>
            </a:pPr>
            <a:r>
              <a:rPr lang="en-GB" sz="3600"/>
              <a:t>Increasing fossil fuel use</a:t>
            </a:r>
            <a:endParaRPr lang="en-GB" sz="3600">
              <a:cs typeface="Calibri"/>
            </a:endParaRPr>
          </a:p>
          <a:p>
            <a:endParaRPr lang="en-GB"/>
          </a:p>
        </p:txBody>
      </p:sp>
      <p:sp>
        <p:nvSpPr>
          <p:cNvPr id="3" name="Title 2">
            <a:extLst>
              <a:ext uri="{FF2B5EF4-FFF2-40B4-BE49-F238E27FC236}">
                <a16:creationId xmlns:a16="http://schemas.microsoft.com/office/drawing/2014/main" id="{E8C5A90C-5E76-424E-9C8A-C4601D3D3668}"/>
              </a:ext>
            </a:extLst>
          </p:cNvPr>
          <p:cNvSpPr>
            <a:spLocks noGrp="1"/>
          </p:cNvSpPr>
          <p:nvPr>
            <p:ph type="title"/>
          </p:nvPr>
        </p:nvSpPr>
        <p:spPr>
          <a:xfrm>
            <a:off x="442911" y="1160462"/>
            <a:ext cx="11306175" cy="1001983"/>
          </a:xfrm>
        </p:spPr>
        <p:txBody>
          <a:bodyPr>
            <a:normAutofit fontScale="90000"/>
          </a:bodyPr>
          <a:lstStyle/>
          <a:p>
            <a:r>
              <a:rPr lang="en-GB"/>
              <a:t>Which of these actions has a positive impact on the climate?</a:t>
            </a:r>
            <a:br>
              <a:rPr lang="en-GB">
                <a:cs typeface="Calibri"/>
              </a:rPr>
            </a:br>
            <a:endParaRPr lang="en-GB"/>
          </a:p>
        </p:txBody>
      </p:sp>
      <p:sp>
        <p:nvSpPr>
          <p:cNvPr id="4" name="Text Placeholder 3">
            <a:extLst>
              <a:ext uri="{FF2B5EF4-FFF2-40B4-BE49-F238E27FC236}">
                <a16:creationId xmlns:a16="http://schemas.microsoft.com/office/drawing/2014/main" id="{F4F89E29-FBAB-4DE8-99EC-7F97C738AC98}"/>
              </a:ext>
            </a:extLst>
          </p:cNvPr>
          <p:cNvSpPr>
            <a:spLocks noGrp="1"/>
          </p:cNvSpPr>
          <p:nvPr>
            <p:ph type="body" sz="quarter" idx="10"/>
          </p:nvPr>
        </p:nvSpPr>
        <p:spPr/>
        <p:txBody>
          <a:bodyPr/>
          <a:lstStyle/>
          <a:p>
            <a:r>
              <a:rPr lang="en-GB" sz="2800"/>
              <a:t>Add your answer into the chat box</a:t>
            </a:r>
          </a:p>
          <a:p>
            <a:endParaRPr lang="en-GB"/>
          </a:p>
        </p:txBody>
      </p:sp>
      <p:pic>
        <p:nvPicPr>
          <p:cNvPr id="5" name="Picture 4" descr="University-of-Worcester-logo - Herefordshire &amp;amp;amp; Worcestershire Chamber of  Commerce">
            <a:extLst>
              <a:ext uri="{FF2B5EF4-FFF2-40B4-BE49-F238E27FC236}">
                <a16:creationId xmlns:a16="http://schemas.microsoft.com/office/drawing/2014/main" id="{FA1D1BB1-408A-40C0-AF6F-74A6FC8D9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278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EE3CEA-FBFD-0A44-8784-BBA08B4B8BD6}"/>
              </a:ext>
            </a:extLst>
          </p:cNvPr>
          <p:cNvSpPr>
            <a:spLocks noGrp="1"/>
          </p:cNvSpPr>
          <p:nvPr>
            <p:ph sz="half" idx="1"/>
          </p:nvPr>
        </p:nvSpPr>
        <p:spPr>
          <a:xfrm>
            <a:off x="442912" y="1537726"/>
            <a:ext cx="6117318" cy="3708400"/>
          </a:xfrm>
        </p:spPr>
        <p:txBody>
          <a:bodyPr vert="horz" lIns="0" tIns="45720" rIns="91440" bIns="45720" rtlCol="0" anchor="t">
            <a:normAutofit/>
          </a:bodyPr>
          <a:lstStyle/>
          <a:p>
            <a:pPr marL="285750" indent="-285750">
              <a:buFont typeface="Arial" panose="020B0604020202020204" pitchFamily="34" charset="0"/>
              <a:buChar char="•"/>
            </a:pPr>
            <a:r>
              <a:rPr lang="en-GB" sz="2400">
                <a:latin typeface="Calibri" panose="020F0502020204030204" pitchFamily="34" charset="0"/>
                <a:cs typeface="Calibri" panose="020F0502020204030204" pitchFamily="34" charset="0"/>
              </a:rPr>
              <a:t>Learn about action on climate change (including mitigation and adaptation) at various scales</a:t>
            </a:r>
          </a:p>
          <a:p>
            <a:pPr marL="285750" indent="-285750">
              <a:buFont typeface="Arial" panose="020B0604020202020204" pitchFamily="34" charset="0"/>
              <a:buChar char="•"/>
            </a:pPr>
            <a:r>
              <a:rPr lang="en-GB" sz="2400">
                <a:latin typeface="Calibri" panose="020F0502020204030204" pitchFamily="34" charset="0"/>
                <a:cs typeface="Calibri" panose="020F0502020204030204" pitchFamily="34" charset="0"/>
              </a:rPr>
              <a:t>Compare high and low carbon footprint actions</a:t>
            </a:r>
          </a:p>
          <a:p>
            <a:pPr marL="285750" indent="-285750">
              <a:buFont typeface="Arial" panose="020B0604020202020204" pitchFamily="34" charset="0"/>
              <a:buChar char="•"/>
            </a:pPr>
            <a:r>
              <a:rPr lang="en-GB" sz="2400">
                <a:latin typeface="Calibri" panose="020F0502020204030204" pitchFamily="34" charset="0"/>
                <a:cs typeface="Calibri" panose="020F0502020204030204" pitchFamily="34" charset="0"/>
              </a:rPr>
              <a:t>Devise high impact individual strategies</a:t>
            </a:r>
          </a:p>
          <a:p>
            <a:pPr marL="285750" indent="-285750">
              <a:buFont typeface="Arial" panose="020B0604020202020204" pitchFamily="34" charset="0"/>
              <a:buChar char="•"/>
            </a:pPr>
            <a:r>
              <a:rPr lang="en-GB" sz="2400">
                <a:latin typeface="Calibri" panose="020F0502020204030204" pitchFamily="34" charset="0"/>
                <a:cs typeface="Calibri" panose="020F0502020204030204" pitchFamily="34" charset="0"/>
              </a:rPr>
              <a:t>Consider ‘</a:t>
            </a:r>
            <a:r>
              <a:rPr lang="en-GB" sz="2400" err="1">
                <a:latin typeface="Calibri" panose="020F0502020204030204" pitchFamily="34" charset="0"/>
                <a:cs typeface="Calibri" panose="020F0502020204030204" pitchFamily="34" charset="0"/>
              </a:rPr>
              <a:t>multisolving</a:t>
            </a:r>
            <a:r>
              <a:rPr lang="en-GB" sz="2400">
                <a:latin typeface="Calibri" panose="020F0502020204030204" pitchFamily="34" charset="0"/>
                <a:cs typeface="Calibri" panose="020F0502020204030204" pitchFamily="34" charset="0"/>
              </a:rPr>
              <a:t>’ climate solutions</a:t>
            </a:r>
          </a:p>
          <a:p>
            <a:pPr marL="285750" indent="-285750">
              <a:buFont typeface="Arial" panose="020B0604020202020204" pitchFamily="34" charset="0"/>
              <a:buChar char="•"/>
            </a:pPr>
            <a:r>
              <a:rPr lang="en-GB" sz="2400">
                <a:latin typeface="Calibri" panose="020F0502020204030204" pitchFamily="34" charset="0"/>
                <a:cs typeface="Calibri" panose="020F0502020204030204" pitchFamily="34" charset="0"/>
              </a:rPr>
              <a:t>Devise high impact group strategies</a:t>
            </a:r>
          </a:p>
          <a:p>
            <a:endParaRPr lang="en-GB" sz="2400">
              <a:latin typeface="Arial"/>
              <a:cs typeface="Arial"/>
            </a:endParaRPr>
          </a:p>
        </p:txBody>
      </p:sp>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solidFill>
                  <a:srgbClr val="E5005B"/>
                </a:solidFill>
                <a:latin typeface="Calibri" panose="020F0502020204030204" pitchFamily="34" charset="0"/>
                <a:cs typeface="Calibri" panose="020F0502020204030204" pitchFamily="34" charset="0"/>
              </a:rPr>
              <a:t>Next session we will:</a:t>
            </a:r>
          </a:p>
        </p:txBody>
      </p:sp>
      <p:sp>
        <p:nvSpPr>
          <p:cNvPr id="4" name="TextBox 3">
            <a:extLst>
              <a:ext uri="{FF2B5EF4-FFF2-40B4-BE49-F238E27FC236}">
                <a16:creationId xmlns:a16="http://schemas.microsoft.com/office/drawing/2014/main" id="{B8BD46FE-562B-4988-BC78-B216A036DF1A}"/>
              </a:ext>
            </a:extLst>
          </p:cNvPr>
          <p:cNvSpPr txBox="1"/>
          <p:nvPr/>
        </p:nvSpPr>
        <p:spPr>
          <a:xfrm>
            <a:off x="591671" y="4765906"/>
            <a:ext cx="6010382" cy="1024950"/>
          </a:xfrm>
          <a:prstGeom prst="rect">
            <a:avLst/>
          </a:prstGeom>
          <a:noFill/>
        </p:spPr>
        <p:txBody>
          <a:bodyPr wrap="square" lIns="0" tIns="0" rIns="0" bIns="0" rtlCol="0" anchor="b" anchorCtr="0">
            <a:noAutofit/>
          </a:bodyPr>
          <a:lstStyle/>
          <a:p>
            <a:r>
              <a:rPr lang="en-GB" sz="2000">
                <a:latin typeface="Arial"/>
                <a:cs typeface="Arial"/>
              </a:rPr>
              <a:t>If you have any questions about the course, you can contact Gill g.slater@worc.ac.uk</a:t>
            </a:r>
          </a:p>
        </p:txBody>
      </p:sp>
      <p:pic>
        <p:nvPicPr>
          <p:cNvPr id="6" name="Picture 6">
            <a:extLst>
              <a:ext uri="{FF2B5EF4-FFF2-40B4-BE49-F238E27FC236}">
                <a16:creationId xmlns:a16="http://schemas.microsoft.com/office/drawing/2014/main" id="{1D6D6285-263E-4F36-AD58-7E6A6BB57520}"/>
              </a:ext>
            </a:extLst>
          </p:cNvPr>
          <p:cNvPicPr>
            <a:picLocks noChangeAspect="1"/>
          </p:cNvPicPr>
          <p:nvPr/>
        </p:nvPicPr>
        <p:blipFill>
          <a:blip r:embed="rId3"/>
          <a:stretch>
            <a:fillRect/>
          </a:stretch>
        </p:blipFill>
        <p:spPr>
          <a:xfrm>
            <a:off x="6920753" y="1537726"/>
            <a:ext cx="3299011" cy="2088219"/>
          </a:xfrm>
          <a:prstGeom prst="rect">
            <a:avLst/>
          </a:prstGeom>
        </p:spPr>
      </p:pic>
      <p:pic>
        <p:nvPicPr>
          <p:cNvPr id="8" name="Picture 8">
            <a:extLst>
              <a:ext uri="{FF2B5EF4-FFF2-40B4-BE49-F238E27FC236}">
                <a16:creationId xmlns:a16="http://schemas.microsoft.com/office/drawing/2014/main" id="{71E8E35C-6629-4976-98F2-BB8C932E0F8A}"/>
              </a:ext>
            </a:extLst>
          </p:cNvPr>
          <p:cNvPicPr>
            <a:picLocks noChangeAspect="1"/>
          </p:cNvPicPr>
          <p:nvPr/>
        </p:nvPicPr>
        <p:blipFill>
          <a:blip r:embed="rId4"/>
          <a:stretch>
            <a:fillRect/>
          </a:stretch>
        </p:blipFill>
        <p:spPr>
          <a:xfrm>
            <a:off x="8113059" y="3780377"/>
            <a:ext cx="3487270" cy="2049410"/>
          </a:xfrm>
          <a:prstGeom prst="rect">
            <a:avLst/>
          </a:prstGeom>
        </p:spPr>
      </p:pic>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5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807E0D-AFC3-4D95-B1CA-96FEBE86F206}"/>
              </a:ext>
            </a:extLst>
          </p:cNvPr>
          <p:cNvSpPr>
            <a:spLocks noGrp="1"/>
          </p:cNvSpPr>
          <p:nvPr>
            <p:ph sz="half" idx="1"/>
          </p:nvPr>
        </p:nvSpPr>
        <p:spPr>
          <a:xfrm>
            <a:off x="442914" y="1989138"/>
            <a:ext cx="7905440" cy="3708400"/>
          </a:xfrm>
        </p:spPr>
        <p:txBody>
          <a:bodyPr>
            <a:normAutofit/>
          </a:bodyPr>
          <a:lstStyle/>
          <a:p>
            <a:pPr marL="0" indent="0">
              <a:buNone/>
            </a:pPr>
            <a:r>
              <a:rPr lang="en-GB" sz="2400" dirty="0">
                <a:hlinkClick r:id="rId3"/>
              </a:rPr>
              <a:t>Our World in Data: CO2 emissions (Our World in Data)</a:t>
            </a:r>
            <a:endParaRPr lang="en-GB" sz="2400" dirty="0"/>
          </a:p>
          <a:p>
            <a:pPr marL="0" indent="0">
              <a:buNone/>
            </a:pPr>
            <a:r>
              <a:rPr lang="en-GB" sz="2400" dirty="0">
                <a:hlinkClick r:id="rId4"/>
              </a:rPr>
              <a:t>How calls for climate justice are shaking the world (BBC)</a:t>
            </a:r>
            <a:endParaRPr lang="en-GB" sz="2400" dirty="0"/>
          </a:p>
          <a:p>
            <a:pPr marL="0" indent="0">
              <a:buNone/>
            </a:pPr>
            <a:r>
              <a:rPr lang="en-GB" sz="2000" u="sng" dirty="0">
                <a:solidFill>
                  <a:srgbClr val="0563C1"/>
                </a:solidFill>
                <a:effectLst/>
                <a:latin typeface="Calibri" panose="020F0502020204030204" pitchFamily="34" charset="0"/>
                <a:ea typeface="Calibri" panose="020F0502020204030204" pitchFamily="34" charset="0"/>
                <a:hlinkClick r:id="rId5"/>
              </a:rPr>
              <a:t>https://vimeo.com/790965733</a:t>
            </a:r>
            <a:r>
              <a:rPr lang="en-GB" sz="2000" u="sng" dirty="0">
                <a:solidFill>
                  <a:srgbClr val="0563C1"/>
                </a:solidFill>
                <a:effectLst/>
                <a:latin typeface="Calibri" panose="020F0502020204030204" pitchFamily="34" charset="0"/>
                <a:ea typeface="Calibri" panose="020F0502020204030204" pitchFamily="34" charset="0"/>
              </a:rPr>
              <a:t> </a:t>
            </a:r>
            <a:r>
              <a:rPr lang="en-GB" sz="2000" dirty="0">
                <a:solidFill>
                  <a:srgbClr val="0563C1"/>
                </a:solidFill>
                <a:effectLst/>
                <a:latin typeface="Calibri" panose="020F0502020204030204" pitchFamily="34" charset="0"/>
                <a:ea typeface="Calibri" panose="020F0502020204030204" pitchFamily="34" charset="0"/>
              </a:rPr>
              <a:t>Al Gore  at the recent </a:t>
            </a:r>
          </a:p>
          <a:p>
            <a:pPr marL="0" indent="0">
              <a:buNone/>
            </a:pPr>
            <a:r>
              <a:rPr lang="en-GB" sz="2000" dirty="0">
                <a:solidFill>
                  <a:srgbClr val="0563C1"/>
                </a:solidFill>
                <a:effectLst/>
                <a:latin typeface="Calibri" panose="020F0502020204030204" pitchFamily="34" charset="0"/>
                <a:ea typeface="Calibri" panose="020F0502020204030204" pitchFamily="34" charset="0"/>
              </a:rPr>
              <a:t>Economic Forum Analogy of treating the atmosphere </a:t>
            </a:r>
          </a:p>
          <a:p>
            <a:pPr marL="0" indent="0">
              <a:buNone/>
            </a:pPr>
            <a:r>
              <a:rPr lang="en-GB" sz="2000" dirty="0">
                <a:solidFill>
                  <a:srgbClr val="0563C1"/>
                </a:solidFill>
                <a:effectLst/>
                <a:latin typeface="Calibri" panose="020F0502020204030204" pitchFamily="34" charset="0"/>
                <a:ea typeface="Calibri" panose="020F0502020204030204" pitchFamily="34" charset="0"/>
              </a:rPr>
              <a:t>as an open sewer!</a:t>
            </a:r>
            <a:endParaRPr lang="en-GB" sz="2000" dirty="0">
              <a:effectLst/>
              <a:latin typeface="Calibri" panose="020F0502020204030204" pitchFamily="34" charset="0"/>
              <a:ea typeface="Calibri" panose="020F0502020204030204" pitchFamily="34" charset="0"/>
            </a:endParaRPr>
          </a:p>
          <a:p>
            <a:pPr marL="0" indent="0">
              <a:buNone/>
            </a:pPr>
            <a:endParaRPr lang="en-GB" sz="2400" dirty="0"/>
          </a:p>
          <a:p>
            <a:pPr marL="0" indent="0">
              <a:buNone/>
            </a:pPr>
            <a:endParaRPr lang="en-GB" sz="2400" dirty="0"/>
          </a:p>
        </p:txBody>
      </p:sp>
      <p:sp>
        <p:nvSpPr>
          <p:cNvPr id="3" name="Title 2">
            <a:extLst>
              <a:ext uri="{FF2B5EF4-FFF2-40B4-BE49-F238E27FC236}">
                <a16:creationId xmlns:a16="http://schemas.microsoft.com/office/drawing/2014/main" id="{992DDA95-31A9-4175-9119-5406488BB1CC}"/>
              </a:ext>
            </a:extLst>
          </p:cNvPr>
          <p:cNvSpPr>
            <a:spLocks noGrp="1"/>
          </p:cNvSpPr>
          <p:nvPr>
            <p:ph type="title"/>
          </p:nvPr>
        </p:nvSpPr>
        <p:spPr/>
        <p:txBody>
          <a:bodyPr/>
          <a:lstStyle/>
          <a:p>
            <a:r>
              <a:rPr lang="en-GB"/>
              <a:t>Recommended reading</a:t>
            </a:r>
          </a:p>
        </p:txBody>
      </p:sp>
      <p:pic>
        <p:nvPicPr>
          <p:cNvPr id="1030" name="Picture 6" descr="Climate protest in New York">
            <a:extLst>
              <a:ext uri="{FF2B5EF4-FFF2-40B4-BE49-F238E27FC236}">
                <a16:creationId xmlns:a16="http://schemas.microsoft.com/office/drawing/2014/main" id="{A391DCA3-7A44-4F85-B23A-7B498848B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38995"/>
            <a:ext cx="5324437" cy="29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641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EE3CEA-FBFD-0A44-8784-BBA08B4B8BD6}"/>
              </a:ext>
            </a:extLst>
          </p:cNvPr>
          <p:cNvSpPr>
            <a:spLocks noGrp="1"/>
          </p:cNvSpPr>
          <p:nvPr>
            <p:ph sz="half" idx="1"/>
          </p:nvPr>
        </p:nvSpPr>
        <p:spPr/>
        <p:txBody>
          <a:bodyPr vert="horz" lIns="0" tIns="45720" rIns="91440" bIns="45720" rtlCol="0" anchor="t">
            <a:normAutofit fontScale="77500" lnSpcReduction="20000"/>
          </a:bodyPr>
          <a:lstStyle/>
          <a:p>
            <a:pPr marL="342900" indent="-342900">
              <a:lnSpc>
                <a:spcPct val="115000"/>
              </a:lnSpc>
              <a:buFont typeface="Arial" panose="020B0604020202020204" pitchFamily="34" charset="0"/>
              <a:buChar char="•"/>
            </a:pPr>
            <a:r>
              <a:rPr lang="en-GB" sz="2800">
                <a:latin typeface="+mn-lt"/>
                <a:ea typeface="Calibri"/>
                <a:cs typeface="Times New Roman"/>
              </a:rPr>
              <a:t>Consolidate understanding of the learning outcomes from session one</a:t>
            </a:r>
          </a:p>
          <a:p>
            <a:pPr>
              <a:lnSpc>
                <a:spcPct val="115000"/>
              </a:lnSpc>
              <a:spcAft>
                <a:spcPts val="0"/>
              </a:spcAft>
            </a:pPr>
            <a:endParaRPr lang="en-GB" sz="2800">
              <a:latin typeface="+mn-lt"/>
              <a:ea typeface="Calibri"/>
              <a:cs typeface="Times New Roman"/>
            </a:endParaRPr>
          </a:p>
          <a:p>
            <a:pPr marL="342900" indent="-342900">
              <a:lnSpc>
                <a:spcPct val="115000"/>
              </a:lnSpc>
              <a:spcAft>
                <a:spcPts val="0"/>
              </a:spcAft>
              <a:buFont typeface="Arial" panose="020B0604020202020204" pitchFamily="34" charset="0"/>
              <a:buChar char="•"/>
            </a:pPr>
            <a:r>
              <a:rPr lang="en-GB" sz="2800">
                <a:latin typeface="+mn-lt"/>
                <a:ea typeface="Calibri"/>
                <a:cs typeface="Times New Roman"/>
              </a:rPr>
              <a:t>Explore the consequences of not taking climate action</a:t>
            </a:r>
          </a:p>
          <a:p>
            <a:pPr marL="0" indent="0">
              <a:lnSpc>
                <a:spcPct val="115000"/>
              </a:lnSpc>
              <a:spcAft>
                <a:spcPts val="0"/>
              </a:spcAft>
              <a:buNone/>
            </a:pPr>
            <a:endParaRPr lang="en-GB" sz="2800">
              <a:latin typeface="+mn-lt"/>
              <a:ea typeface="Calibri"/>
              <a:cs typeface="Times New Roman"/>
            </a:endParaRPr>
          </a:p>
          <a:p>
            <a:pPr marL="342900" indent="-342900">
              <a:lnSpc>
                <a:spcPct val="115000"/>
              </a:lnSpc>
              <a:spcAft>
                <a:spcPts val="0"/>
              </a:spcAft>
              <a:buFont typeface="Arial" panose="020B0604020202020204" pitchFamily="34" charset="0"/>
              <a:buChar char="•"/>
            </a:pPr>
            <a:r>
              <a:rPr lang="en-GB" sz="2800">
                <a:latin typeface="+mn-lt"/>
                <a:ea typeface="Calibri"/>
                <a:cs typeface="Times New Roman"/>
              </a:rPr>
              <a:t>Learn about the countries that are the most vulnerable to climate change and the countries that are responsible for the most emissions, both currently and historically </a:t>
            </a:r>
          </a:p>
          <a:p>
            <a:pPr marL="0" indent="0">
              <a:lnSpc>
                <a:spcPct val="115000"/>
              </a:lnSpc>
              <a:spcAft>
                <a:spcPts val="0"/>
              </a:spcAft>
              <a:buNone/>
            </a:pPr>
            <a:endParaRPr lang="en-GB" sz="2800">
              <a:latin typeface="+mn-lt"/>
              <a:ea typeface="Calibri"/>
              <a:cs typeface="Times New Roman"/>
            </a:endParaRPr>
          </a:p>
          <a:p>
            <a:pPr marL="342900" indent="-342900">
              <a:lnSpc>
                <a:spcPct val="115000"/>
              </a:lnSpc>
              <a:spcAft>
                <a:spcPts val="0"/>
              </a:spcAft>
              <a:buFont typeface="Arial" panose="020B0604020202020204" pitchFamily="34" charset="0"/>
              <a:buChar char="•"/>
            </a:pPr>
            <a:r>
              <a:rPr lang="en-GB" sz="2800">
                <a:latin typeface="+mn-lt"/>
                <a:ea typeface="Calibri"/>
                <a:cs typeface="Times New Roman"/>
              </a:rPr>
              <a:t>Explore various carbon reduction actions that lead to a positive future</a:t>
            </a:r>
          </a:p>
          <a:p>
            <a:pPr marL="0" indent="0">
              <a:buNone/>
            </a:pPr>
            <a:endParaRPr lang="en-GB"/>
          </a:p>
        </p:txBody>
      </p:sp>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t>Session 2: learning outcomes</a:t>
            </a:r>
          </a:p>
        </p:txBody>
      </p:sp>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43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D029F6-7C7C-4C51-9697-191353D614C5}"/>
              </a:ext>
            </a:extLst>
          </p:cNvPr>
          <p:cNvSpPr>
            <a:spLocks noGrp="1"/>
          </p:cNvSpPr>
          <p:nvPr>
            <p:ph sz="half" idx="1"/>
          </p:nvPr>
        </p:nvSpPr>
        <p:spPr>
          <a:xfrm>
            <a:off x="442911" y="2136641"/>
            <a:ext cx="3570659" cy="3708400"/>
          </a:xfrm>
        </p:spPr>
        <p:txBody>
          <a:bodyPr>
            <a:normAutofit lnSpcReduction="10000"/>
          </a:bodyPr>
          <a:lstStyle/>
          <a:p>
            <a:pPr marL="0" indent="0">
              <a:buNone/>
            </a:pPr>
            <a:r>
              <a:rPr lang="en-GB" sz="2400">
                <a:effectLst/>
                <a:latin typeface="Arial" panose="020B0604020202020204" pitchFamily="34" charset="0"/>
                <a:ea typeface="Calibri" panose="020F0502020204030204" pitchFamily="34" charset="0"/>
              </a:rPr>
              <a:t>Watch the video to recap learning from session one.</a:t>
            </a:r>
            <a:endParaRPr lang="en-GB" sz="2400"/>
          </a:p>
          <a:p>
            <a:pPr marL="0" indent="0">
              <a:buNone/>
            </a:pPr>
            <a:endParaRPr lang="en-GB" sz="2400"/>
          </a:p>
          <a:p>
            <a:pPr marL="0" indent="0">
              <a:buNone/>
            </a:pPr>
            <a:endParaRPr lang="en-GB" sz="2400"/>
          </a:p>
          <a:p>
            <a:pPr marL="0" indent="0">
              <a:buNone/>
            </a:pPr>
            <a:r>
              <a:rPr lang="en-GB" sz="2400" b="1"/>
              <a:t>Any comments or questions before we get started with session two? </a:t>
            </a:r>
          </a:p>
          <a:p>
            <a:endParaRPr lang="en-GB" sz="2800"/>
          </a:p>
        </p:txBody>
      </p:sp>
      <p:sp>
        <p:nvSpPr>
          <p:cNvPr id="3" name="Title 2">
            <a:extLst>
              <a:ext uri="{FF2B5EF4-FFF2-40B4-BE49-F238E27FC236}">
                <a16:creationId xmlns:a16="http://schemas.microsoft.com/office/drawing/2014/main" id="{F928F7B5-0736-4B54-92B2-6AB13102C766}"/>
              </a:ext>
            </a:extLst>
          </p:cNvPr>
          <p:cNvSpPr>
            <a:spLocks noGrp="1"/>
          </p:cNvSpPr>
          <p:nvPr>
            <p:ph type="title"/>
          </p:nvPr>
        </p:nvSpPr>
        <p:spPr/>
        <p:txBody>
          <a:bodyPr/>
          <a:lstStyle/>
          <a:p>
            <a:r>
              <a:rPr lang="en-GB"/>
              <a:t>Consolidate learning from session one</a:t>
            </a:r>
          </a:p>
        </p:txBody>
      </p:sp>
      <p:pic>
        <p:nvPicPr>
          <p:cNvPr id="4" name="Picture 3">
            <a:hlinkClick r:id="rId3"/>
            <a:extLst>
              <a:ext uri="{FF2B5EF4-FFF2-40B4-BE49-F238E27FC236}">
                <a16:creationId xmlns:a16="http://schemas.microsoft.com/office/drawing/2014/main" id="{BA35E022-B870-4C58-8164-3DB408420FF1}"/>
              </a:ext>
            </a:extLst>
          </p:cNvPr>
          <p:cNvPicPr>
            <a:picLocks noChangeAspect="1"/>
          </p:cNvPicPr>
          <p:nvPr/>
        </p:nvPicPr>
        <p:blipFill rotWithShape="1">
          <a:blip r:embed="rId4"/>
          <a:srcRect l="3538" t="23750" r="68735" b="23750"/>
          <a:stretch/>
        </p:blipFill>
        <p:spPr>
          <a:xfrm>
            <a:off x="4244925" y="1795603"/>
            <a:ext cx="7272808" cy="4049438"/>
          </a:xfrm>
          <a:prstGeom prst="rect">
            <a:avLst/>
          </a:prstGeom>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613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6C18C-6405-4831-BABA-ECDCBCEC708A}"/>
              </a:ext>
            </a:extLst>
          </p:cNvPr>
          <p:cNvSpPr>
            <a:spLocks noGrp="1"/>
          </p:cNvSpPr>
          <p:nvPr>
            <p:ph type="title"/>
          </p:nvPr>
        </p:nvSpPr>
        <p:spPr>
          <a:xfrm>
            <a:off x="442912" y="449581"/>
            <a:ext cx="11306175" cy="1001983"/>
          </a:xfrm>
        </p:spPr>
        <p:txBody>
          <a:bodyPr>
            <a:normAutofit fontScale="90000"/>
          </a:bodyPr>
          <a:lstStyle/>
          <a:p>
            <a:r>
              <a:rPr lang="en-GB" sz="4000"/>
              <a:t>Global environmental impacts of climate change</a:t>
            </a:r>
          </a:p>
        </p:txBody>
      </p:sp>
      <p:pic>
        <p:nvPicPr>
          <p:cNvPr id="4" name="Picture 3">
            <a:extLst>
              <a:ext uri="{FF2B5EF4-FFF2-40B4-BE49-F238E27FC236}">
                <a16:creationId xmlns:a16="http://schemas.microsoft.com/office/drawing/2014/main" id="{D9442732-E0F8-4F87-9401-DD1F67584DA3}"/>
              </a:ext>
            </a:extLst>
          </p:cNvPr>
          <p:cNvPicPr>
            <a:picLocks noChangeAspect="1"/>
          </p:cNvPicPr>
          <p:nvPr/>
        </p:nvPicPr>
        <p:blipFill>
          <a:blip r:embed="rId3"/>
          <a:stretch>
            <a:fillRect/>
          </a:stretch>
        </p:blipFill>
        <p:spPr>
          <a:xfrm>
            <a:off x="442912" y="1365828"/>
            <a:ext cx="7823633" cy="5206422"/>
          </a:xfrm>
          <a:prstGeom prst="rect">
            <a:avLst/>
          </a:prstGeom>
        </p:spPr>
      </p:pic>
    </p:spTree>
    <p:extLst>
      <p:ext uri="{BB962C8B-B14F-4D97-AF65-F5344CB8AC3E}">
        <p14:creationId xmlns:p14="http://schemas.microsoft.com/office/powerpoint/2010/main" val="2747831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A68A61-A99E-4E5B-803A-B42EA33D5247}"/>
              </a:ext>
            </a:extLst>
          </p:cNvPr>
          <p:cNvSpPr>
            <a:spLocks noGrp="1"/>
          </p:cNvSpPr>
          <p:nvPr>
            <p:ph type="title"/>
          </p:nvPr>
        </p:nvSpPr>
        <p:spPr>
          <a:xfrm>
            <a:off x="280988" y="430531"/>
            <a:ext cx="11306175" cy="1001983"/>
          </a:xfrm>
        </p:spPr>
        <p:txBody>
          <a:bodyPr>
            <a:normAutofit fontScale="90000"/>
          </a:bodyPr>
          <a:lstStyle/>
          <a:p>
            <a:r>
              <a:rPr lang="en-GB" sz="4000"/>
              <a:t>Global environmental impacts of climate change</a:t>
            </a:r>
          </a:p>
        </p:txBody>
      </p:sp>
      <p:pic>
        <p:nvPicPr>
          <p:cNvPr id="4" name="Picture 3">
            <a:extLst>
              <a:ext uri="{FF2B5EF4-FFF2-40B4-BE49-F238E27FC236}">
                <a16:creationId xmlns:a16="http://schemas.microsoft.com/office/drawing/2014/main" id="{D9479B41-D9D2-4B7A-896E-B3DDA114AC0D}"/>
              </a:ext>
            </a:extLst>
          </p:cNvPr>
          <p:cNvPicPr>
            <a:picLocks noChangeAspect="1"/>
          </p:cNvPicPr>
          <p:nvPr/>
        </p:nvPicPr>
        <p:blipFill>
          <a:blip r:embed="rId3"/>
          <a:stretch>
            <a:fillRect/>
          </a:stretch>
        </p:blipFill>
        <p:spPr>
          <a:xfrm>
            <a:off x="280988" y="1344799"/>
            <a:ext cx="8262938" cy="5311248"/>
          </a:xfrm>
          <a:prstGeom prst="rect">
            <a:avLst/>
          </a:prstGeom>
        </p:spPr>
      </p:pic>
    </p:spTree>
    <p:extLst>
      <p:ext uri="{BB962C8B-B14F-4D97-AF65-F5344CB8AC3E}">
        <p14:creationId xmlns:p14="http://schemas.microsoft.com/office/powerpoint/2010/main" val="3893926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69C4-FC15-47DF-8B83-8F35F2196E38}"/>
              </a:ext>
            </a:extLst>
          </p:cNvPr>
          <p:cNvSpPr>
            <a:spLocks noGrp="1"/>
          </p:cNvSpPr>
          <p:nvPr>
            <p:ph type="title"/>
          </p:nvPr>
        </p:nvSpPr>
        <p:spPr>
          <a:xfrm>
            <a:off x="442912" y="555552"/>
            <a:ext cx="11306175" cy="1001983"/>
          </a:xfrm>
        </p:spPr>
        <p:txBody>
          <a:bodyPr>
            <a:normAutofit/>
          </a:bodyPr>
          <a:lstStyle/>
          <a:p>
            <a:r>
              <a:rPr lang="en-GB" sz="4000"/>
              <a:t>Global social impacts of climate change</a:t>
            </a:r>
          </a:p>
        </p:txBody>
      </p:sp>
      <p:pic>
        <p:nvPicPr>
          <p:cNvPr id="2050" name="Picture 2">
            <a:extLst>
              <a:ext uri="{FF2B5EF4-FFF2-40B4-BE49-F238E27FC236}">
                <a16:creationId xmlns:a16="http://schemas.microsoft.com/office/drawing/2014/main" id="{CC9121D4-326F-4C52-B1F0-42F6C49B2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65" y="1417875"/>
            <a:ext cx="11304889" cy="516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85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CACB399-DB02-4336-B356-A20DF8E6F609}"/>
              </a:ext>
            </a:extLst>
          </p:cNvPr>
          <p:cNvSpPr>
            <a:spLocks noGrp="1"/>
          </p:cNvSpPr>
          <p:nvPr>
            <p:ph type="title"/>
          </p:nvPr>
        </p:nvSpPr>
        <p:spPr>
          <a:xfrm>
            <a:off x="687573" y="171162"/>
            <a:ext cx="3185739" cy="2982520"/>
          </a:xfrm>
        </p:spPr>
        <p:txBody>
          <a:bodyPr vert="horz" lIns="91440" tIns="45720" rIns="91440" bIns="45720" rtlCol="0" anchor="ctr">
            <a:normAutofit/>
          </a:bodyPr>
          <a:lstStyle/>
          <a:p>
            <a:pPr>
              <a:lnSpc>
                <a:spcPct val="90000"/>
              </a:lnSpc>
            </a:pPr>
            <a:r>
              <a:rPr lang="en-US" sz="3200" b="0">
                <a:solidFill>
                  <a:srgbClr val="FFFFFF"/>
                </a:solidFill>
                <a:latin typeface="+mj-lt"/>
                <a:cs typeface="+mj-cs"/>
              </a:rPr>
              <a:t>This is a hard-hitting film about climate vulnerability and inequality </a:t>
            </a:r>
            <a:endParaRPr lang="en-US" sz="3200" b="0" kern="1200">
              <a:solidFill>
                <a:srgbClr val="FFFFFF"/>
              </a:solidFill>
              <a:latin typeface="+mj-lt"/>
              <a:ea typeface="+mj-ea"/>
              <a:cs typeface="+mj-cs"/>
            </a:endParaRPr>
          </a:p>
        </p:txBody>
      </p:sp>
      <p:pic>
        <p:nvPicPr>
          <p:cNvPr id="5" name="Picture 5" descr="Diagram, engineering drawing&#10;&#10;Description automatically generated">
            <a:extLst>
              <a:ext uri="{FF2B5EF4-FFF2-40B4-BE49-F238E27FC236}">
                <a16:creationId xmlns:a16="http://schemas.microsoft.com/office/drawing/2014/main" id="{1FFB1D4C-12A6-45E5-A3AF-F66B853BFF93}"/>
              </a:ext>
            </a:extLst>
          </p:cNvPr>
          <p:cNvPicPr>
            <a:picLocks noGrp="1" noChangeAspect="1"/>
          </p:cNvPicPr>
          <p:nvPr>
            <p:ph sz="half" idx="1"/>
          </p:nvPr>
        </p:nvPicPr>
        <p:blipFill>
          <a:blip r:embed="rId3"/>
          <a:stretch>
            <a:fillRect/>
          </a:stretch>
        </p:blipFill>
        <p:spPr>
          <a:xfrm>
            <a:off x="4048445" y="823122"/>
            <a:ext cx="8012071" cy="4505128"/>
          </a:xfrm>
          <a:prstGeom prst="rect">
            <a:avLst/>
          </a:prstGeom>
        </p:spPr>
      </p:pic>
      <p:sp>
        <p:nvSpPr>
          <p:cNvPr id="6" name="Rectangle 5">
            <a:extLst>
              <a:ext uri="{FF2B5EF4-FFF2-40B4-BE49-F238E27FC236}">
                <a16:creationId xmlns:a16="http://schemas.microsoft.com/office/drawing/2014/main" id="{FA0478F1-0A3C-41FA-89E1-ADAA292CBBE5}"/>
              </a:ext>
            </a:extLst>
          </p:cNvPr>
          <p:cNvSpPr/>
          <p:nvPr/>
        </p:nvSpPr>
        <p:spPr>
          <a:xfrm>
            <a:off x="1836" y="5695122"/>
            <a:ext cx="12191999" cy="1187665"/>
          </a:xfrm>
          <a:prstGeom prst="rect">
            <a:avLst/>
          </a:prstGeom>
          <a:solidFill>
            <a:srgbClr val="E50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259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2EB45F-15CF-4A7B-9752-ED233F55D23F}"/>
              </a:ext>
            </a:extLst>
          </p:cNvPr>
          <p:cNvSpPr>
            <a:spLocks noGrp="1"/>
          </p:cNvSpPr>
          <p:nvPr>
            <p:ph type="title"/>
          </p:nvPr>
        </p:nvSpPr>
        <p:spPr>
          <a:xfrm>
            <a:off x="442912" y="800100"/>
            <a:ext cx="11554457" cy="1381240"/>
          </a:xfrm>
        </p:spPr>
        <p:txBody>
          <a:bodyPr>
            <a:normAutofit fontScale="90000"/>
          </a:bodyPr>
          <a:lstStyle/>
          <a:p>
            <a:r>
              <a:rPr lang="en-GB"/>
              <a:t>How climate change is making inequality worse, especially for children</a:t>
            </a:r>
          </a:p>
        </p:txBody>
      </p:sp>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B00DACF-CBEB-4E5C-ACAD-13877C8F27E3}"/>
              </a:ext>
            </a:extLst>
          </p:cNvPr>
          <p:cNvPicPr>
            <a:picLocks noChangeAspect="1"/>
          </p:cNvPicPr>
          <p:nvPr/>
        </p:nvPicPr>
        <p:blipFill rotWithShape="1">
          <a:blip r:embed="rId4"/>
          <a:srcRect l="54347" t="17295" r="13370" b="25634"/>
          <a:stretch/>
        </p:blipFill>
        <p:spPr>
          <a:xfrm>
            <a:off x="2699025" y="2181070"/>
            <a:ext cx="6793949" cy="3610056"/>
          </a:xfrm>
          <a:prstGeom prst="rect">
            <a:avLst/>
          </a:prstGeom>
        </p:spPr>
      </p:pic>
    </p:spTree>
    <p:extLst>
      <p:ext uri="{BB962C8B-B14F-4D97-AF65-F5344CB8AC3E}">
        <p14:creationId xmlns:p14="http://schemas.microsoft.com/office/powerpoint/2010/main" val="431423464"/>
      </p:ext>
    </p:extLst>
  </p:cSld>
  <p:clrMapOvr>
    <a:masterClrMapping/>
  </p:clrMapOvr>
</p:sld>
</file>

<file path=ppt/theme/theme1.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CB9A8307B78043AD413147CBA79EEE" ma:contentTypeVersion="14" ma:contentTypeDescription="Create a new document." ma:contentTypeScope="" ma:versionID="4f8abfcddb1b09bc79bb81128904125d">
  <xsd:schema xmlns:xsd="http://www.w3.org/2001/XMLSchema" xmlns:xs="http://www.w3.org/2001/XMLSchema" xmlns:p="http://schemas.microsoft.com/office/2006/metadata/properties" xmlns:ns3="1fdc4896-d213-41ae-b2b8-2a7ee76dd895" xmlns:ns4="55a82d09-cf1d-452a-96d8-56f9a88d4d47" targetNamespace="http://schemas.microsoft.com/office/2006/metadata/properties" ma:root="true" ma:fieldsID="f4ff93b6bab7c977c18f5c0c62c914f3" ns3:_="" ns4:_="">
    <xsd:import namespace="1fdc4896-d213-41ae-b2b8-2a7ee76dd895"/>
    <xsd:import namespace="55a82d09-cf1d-452a-96d8-56f9a88d4d47"/>
    <xsd:element name="properties">
      <xsd:complexType>
        <xsd:sequence>
          <xsd:element name="documentManagement">
            <xsd:complexType>
              <xsd:all>
                <xsd:element ref="ns3:SharedWithDetails" minOccurs="0"/>
                <xsd:element ref="ns3:SharingHintHash" minOccurs="0"/>
                <xsd:element ref="ns3:SharedWithUser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c4896-d213-41ae-b2b8-2a7ee76dd895"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ingHintHash" ma:index="9" nillable="true" ma:displayName="Sharing Hint Hash" ma:description="" ma:hidden="true" ma:internalName="SharingHintHash" ma:readOnly="true">
      <xsd:simpleType>
        <xsd:restriction base="dms:Text"/>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5a82d09-cf1d-452a-96d8-56f9a88d4d4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B2CC95-F77A-4876-A3F0-D221366936C9}">
  <ds:schemaRefs>
    <ds:schemaRef ds:uri="1fdc4896-d213-41ae-b2b8-2a7ee76dd895"/>
    <ds:schemaRef ds:uri="55a82d09-cf1d-452a-96d8-56f9a88d4d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85BC97-52B9-4A6C-9C75-B1879F0B24AF}">
  <ds:schemaRefs>
    <ds:schemaRef ds:uri="1fdc4896-d213-41ae-b2b8-2a7ee76dd895"/>
    <ds:schemaRef ds:uri="55a82d09-cf1d-452a-96d8-56f9a88d4d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9BEE57-91BC-4B96-AB8A-9256B689FC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TotalTime>
  <Words>2997</Words>
  <Application>Microsoft Office PowerPoint</Application>
  <PresentationFormat>Widescreen</PresentationFormat>
  <Paragraphs>341</Paragraphs>
  <Slides>29</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-apple-system</vt:lpstr>
      <vt:lpstr>Arial</vt:lpstr>
      <vt:lpstr>Calibri</vt:lpstr>
      <vt:lpstr>Calibri Light</vt:lpstr>
      <vt:lpstr>GuardianTextEgyptian</vt:lpstr>
      <vt:lpstr>Montserrat</vt:lpstr>
      <vt:lpstr>Museo sans</vt:lpstr>
      <vt:lpstr>ReithSans</vt:lpstr>
      <vt:lpstr>Wingdings</vt:lpstr>
      <vt:lpstr>1_Office Theme</vt:lpstr>
      <vt:lpstr>Office Theme</vt:lpstr>
      <vt:lpstr>Session 2: Climate Change Impacts, Climate Justice, and Future Scenarios </vt:lpstr>
      <vt:lpstr>Independent Learning</vt:lpstr>
      <vt:lpstr>Session 2: learning outcomes</vt:lpstr>
      <vt:lpstr>Consolidate learning from session one</vt:lpstr>
      <vt:lpstr>Global environmental impacts of climate change</vt:lpstr>
      <vt:lpstr>Global environmental impacts of climate change</vt:lpstr>
      <vt:lpstr>Global social impacts of climate change</vt:lpstr>
      <vt:lpstr>This is a hard-hitting film about climate vulnerability and inequality </vt:lpstr>
      <vt:lpstr>How climate change is making inequality worse, especially for children</vt:lpstr>
      <vt:lpstr>Carbon map </vt:lpstr>
      <vt:lpstr>Exploring responsibility…</vt:lpstr>
      <vt:lpstr>PowerPoint Presentation</vt:lpstr>
      <vt:lpstr>Discussion</vt:lpstr>
      <vt:lpstr>UK social impacts of climate change </vt:lpstr>
      <vt:lpstr>Understanding climate justice</vt:lpstr>
      <vt:lpstr>5-minute break time!</vt:lpstr>
      <vt:lpstr>Climate change: future scenarios </vt:lpstr>
      <vt:lpstr>Activity one: troubled future</vt:lpstr>
      <vt:lpstr>PowerPoint Presentation</vt:lpstr>
      <vt:lpstr>Activity two: positive future</vt:lpstr>
      <vt:lpstr>PowerPoint Presentation</vt:lpstr>
      <vt:lpstr>Climate quiz</vt:lpstr>
      <vt:lpstr>What is climate justice?  </vt:lpstr>
      <vt:lpstr>Historically, which countries have produced the most carbon emissions?  </vt:lpstr>
      <vt:lpstr>Which countries are most at risk of the impacts of climate change?  </vt:lpstr>
      <vt:lpstr>Which of these actions has a negative impact on the climate? </vt:lpstr>
      <vt:lpstr>Which of these actions has a positive impact on the climate? </vt:lpstr>
      <vt:lpstr>Next session we will:</vt:lpstr>
      <vt:lpstr>Recommended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Jack Rhodes-Worden</dc:creator>
  <cp:lastModifiedBy>Katy Boom</cp:lastModifiedBy>
  <cp:revision>1</cp:revision>
  <cp:lastPrinted>2023-01-24T09:18:29Z</cp:lastPrinted>
  <dcterms:created xsi:type="dcterms:W3CDTF">2021-04-15T15:38:16Z</dcterms:created>
  <dcterms:modified xsi:type="dcterms:W3CDTF">2023-02-22T15:33:08Z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0x0101009ACB9A8307B78043AD413147CBA79EEE</vt:lpwstr>
  </property>
</Properties>
</file>