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1"/>
    <p:sldMasterId id="2147483660" r:id="rId2"/>
  </p:sldMasterIdLst>
  <p:notesMasterIdLst>
    <p:notesMasterId r:id="rId40"/>
  </p:notesMasterIdLst>
  <p:sldIdLst>
    <p:sldId id="290" r:id="rId3"/>
    <p:sldId id="503" r:id="rId4"/>
    <p:sldId id="420" r:id="rId5"/>
    <p:sldId id="417" r:id="rId6"/>
    <p:sldId id="411" r:id="rId7"/>
    <p:sldId id="332" r:id="rId8"/>
    <p:sldId id="413" r:id="rId9"/>
    <p:sldId id="293" r:id="rId10"/>
    <p:sldId id="328" r:id="rId11"/>
    <p:sldId id="472" r:id="rId12"/>
    <p:sldId id="505" r:id="rId13"/>
    <p:sldId id="409" r:id="rId14"/>
    <p:sldId id="475" r:id="rId15"/>
    <p:sldId id="414" r:id="rId16"/>
    <p:sldId id="504" r:id="rId17"/>
    <p:sldId id="470" r:id="rId18"/>
    <p:sldId id="469" r:id="rId19"/>
    <p:sldId id="474" r:id="rId20"/>
    <p:sldId id="425" r:id="rId21"/>
    <p:sldId id="423" r:id="rId22"/>
    <p:sldId id="426" r:id="rId23"/>
    <p:sldId id="506" r:id="rId24"/>
    <p:sldId id="330" r:id="rId25"/>
    <p:sldId id="498" r:id="rId26"/>
    <p:sldId id="497" r:id="rId27"/>
    <p:sldId id="496" r:id="rId28"/>
    <p:sldId id="495" r:id="rId29"/>
    <p:sldId id="488" r:id="rId30"/>
    <p:sldId id="499" r:id="rId31"/>
    <p:sldId id="484" r:id="rId32"/>
    <p:sldId id="483" r:id="rId33"/>
    <p:sldId id="482" r:id="rId34"/>
    <p:sldId id="481" r:id="rId35"/>
    <p:sldId id="480" r:id="rId36"/>
    <p:sldId id="478" r:id="rId37"/>
    <p:sldId id="311" r:id="rId38"/>
    <p:sldId id="479" r:id="rId3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Tasney" initials="JT" lastIdx="8" clrIdx="0">
    <p:extLst>
      <p:ext uri="{19B8F6BF-5375-455C-9EA6-DF929625EA0E}">
        <p15:presenceInfo xmlns:p15="http://schemas.microsoft.com/office/powerpoint/2012/main" userId="S::j.tasney@worc.ac.uk::2d570c17-11dc-43c7-834f-56bf4e3f7043" providerId="AD"/>
      </p:ext>
    </p:extLst>
  </p:cmAuthor>
  <p:cmAuthor id="2" name="Sian Evans" initials="SE" lastIdx="1" clrIdx="1">
    <p:extLst>
      <p:ext uri="{19B8F6BF-5375-455C-9EA6-DF929625EA0E}">
        <p15:presenceInfo xmlns:p15="http://schemas.microsoft.com/office/powerpoint/2012/main" userId="S::sian.evans@worc.ac.uk::271d70c7-607c-4608-a663-6d9d3b8c94e4" providerId="AD"/>
      </p:ext>
    </p:extLst>
  </p:cmAuthor>
  <p:cmAuthor id="3" name="Katy Boom" initials="KB" lastIdx="1" clrIdx="2">
    <p:extLst>
      <p:ext uri="{19B8F6BF-5375-455C-9EA6-DF929625EA0E}">
        <p15:presenceInfo xmlns:p15="http://schemas.microsoft.com/office/powerpoint/2012/main" userId="S::k.boom@worc.ac.uk::1c9434ae-81f5-445a-8bf7-be1b53d8b5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005B"/>
    <a:srgbClr val="E80E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6E8D3C-C52C-482F-94D2-9F69D0E7BC19}" v="24" dt="2023-03-01T15:48:10.510"/>
    <p1510:client id="{F684F6DE-0A96-8587-D113-B13728FE6972}" v="4" dt="2023-03-01T15:38:13.2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812" autoAdjust="0"/>
  </p:normalViewPr>
  <p:slideViewPr>
    <p:cSldViewPr snapToGrid="0">
      <p:cViewPr varScale="1">
        <p:scale>
          <a:sx n="40" d="100"/>
          <a:sy n="40" d="100"/>
        </p:scale>
        <p:origin x="1660" y="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llian Slater" userId="S::g.slater@worc.ac.uk::15b50e08-7d46-47a1-b287-f19b2bee8152" providerId="AD" clId="Web-{F684F6DE-0A96-8587-D113-B13728FE6972}"/>
    <pc:docChg chg="modSld">
      <pc:chgData name="Gillian Slater" userId="S::g.slater@worc.ac.uk::15b50e08-7d46-47a1-b287-f19b2bee8152" providerId="AD" clId="Web-{F684F6DE-0A96-8587-D113-B13728FE6972}" dt="2023-03-01T15:38:13.297" v="1" actId="20577"/>
      <pc:docMkLst>
        <pc:docMk/>
      </pc:docMkLst>
      <pc:sldChg chg="modSp">
        <pc:chgData name="Gillian Slater" userId="S::g.slater@worc.ac.uk::15b50e08-7d46-47a1-b287-f19b2bee8152" providerId="AD" clId="Web-{F684F6DE-0A96-8587-D113-B13728FE6972}" dt="2023-03-01T15:38:13.297" v="1" actId="20577"/>
        <pc:sldMkLst>
          <pc:docMk/>
          <pc:sldMk cId="3757461764" sldId="290"/>
        </pc:sldMkLst>
        <pc:spChg chg="mod">
          <ac:chgData name="Gillian Slater" userId="S::g.slater@worc.ac.uk::15b50e08-7d46-47a1-b287-f19b2bee8152" providerId="AD" clId="Web-{F684F6DE-0A96-8587-D113-B13728FE6972}" dt="2023-03-01T15:38:13.297" v="1" actId="20577"/>
          <ac:spMkLst>
            <pc:docMk/>
            <pc:sldMk cId="3757461764" sldId="290"/>
            <ac:spMk id="15" creationId="{20F64B42-3417-4F46-AA66-27C279B9FF54}"/>
          </ac:spMkLst>
        </pc:spChg>
      </pc:sldChg>
    </pc:docChg>
  </pc:docChgLst>
  <pc:docChgLst>
    <pc:chgData name="Sian Evans" userId="S::sian.evans@worc.ac.uk::271d70c7-607c-4608-a663-6d9d3b8c94e4" providerId="AD" clId="Web-{F13559A2-8F43-2B51-20EC-94AA0C74D0CB}"/>
    <pc:docChg chg="addSld delSld modSld modMainMaster">
      <pc:chgData name="Sian Evans" userId="S::sian.evans@worc.ac.uk::271d70c7-607c-4608-a663-6d9d3b8c94e4" providerId="AD" clId="Web-{F13559A2-8F43-2B51-20EC-94AA0C74D0CB}" dt="2022-12-18T12:47:02.900" v="79"/>
      <pc:docMkLst>
        <pc:docMk/>
      </pc:docMkLst>
      <pc:sldChg chg="addSp delSp modSp">
        <pc:chgData name="Sian Evans" userId="S::sian.evans@worc.ac.uk::271d70c7-607c-4608-a663-6d9d3b8c94e4" providerId="AD" clId="Web-{F13559A2-8F43-2B51-20EC-94AA0C74D0CB}" dt="2022-12-18T12:39:42.887" v="74"/>
        <pc:sldMkLst>
          <pc:docMk/>
          <pc:sldMk cId="3757461764" sldId="290"/>
        </pc:sldMkLst>
        <pc:spChg chg="mod">
          <ac:chgData name="Sian Evans" userId="S::sian.evans@worc.ac.uk::271d70c7-607c-4608-a663-6d9d3b8c94e4" providerId="AD" clId="Web-{F13559A2-8F43-2B51-20EC-94AA0C74D0CB}" dt="2022-12-18T12:13:31.752" v="27" actId="20577"/>
          <ac:spMkLst>
            <pc:docMk/>
            <pc:sldMk cId="3757461764" sldId="290"/>
            <ac:spMk id="3" creationId="{AB6F555F-D42B-6C44-A0D8-6A3229F3EFD3}"/>
          </ac:spMkLst>
        </pc:spChg>
        <pc:picChg chg="add del mod">
          <ac:chgData name="Sian Evans" userId="S::sian.evans@worc.ac.uk::271d70c7-607c-4608-a663-6d9d3b8c94e4" providerId="AD" clId="Web-{F13559A2-8F43-2B51-20EC-94AA0C74D0CB}" dt="2022-12-18T12:39:39.199" v="73"/>
          <ac:picMkLst>
            <pc:docMk/>
            <pc:sldMk cId="3757461764" sldId="290"/>
            <ac:picMk id="2" creationId="{B400B0D6-8F20-4D8E-A8CE-6553B9952902}"/>
          </ac:picMkLst>
        </pc:picChg>
        <pc:picChg chg="add del">
          <ac:chgData name="Sian Evans" userId="S::sian.evans@worc.ac.uk::271d70c7-607c-4608-a663-6d9d3b8c94e4" providerId="AD" clId="Web-{F13559A2-8F43-2B51-20EC-94AA0C74D0CB}" dt="2022-12-18T12:39:42.887" v="74"/>
          <ac:picMkLst>
            <pc:docMk/>
            <pc:sldMk cId="3757461764" sldId="290"/>
            <ac:picMk id="7" creationId="{ADA84F07-32AB-4226-841F-F69B496FA066}"/>
          </ac:picMkLst>
        </pc:picChg>
      </pc:sldChg>
      <pc:sldChg chg="delSp modSp">
        <pc:chgData name="Sian Evans" userId="S::sian.evans@worc.ac.uk::271d70c7-607c-4608-a663-6d9d3b8c94e4" providerId="AD" clId="Web-{F13559A2-8F43-2B51-20EC-94AA0C74D0CB}" dt="2022-12-18T12:20:10.778" v="43" actId="1076"/>
        <pc:sldMkLst>
          <pc:docMk/>
          <pc:sldMk cId="2207868523" sldId="291"/>
        </pc:sldMkLst>
        <pc:spChg chg="mod">
          <ac:chgData name="Sian Evans" userId="S::sian.evans@worc.ac.uk::271d70c7-607c-4608-a663-6d9d3b8c94e4" providerId="AD" clId="Web-{F13559A2-8F43-2B51-20EC-94AA0C74D0CB}" dt="2022-12-18T12:20:10.778" v="43" actId="1076"/>
          <ac:spMkLst>
            <pc:docMk/>
            <pc:sldMk cId="2207868523" sldId="291"/>
            <ac:spMk id="2" creationId="{C9EE3CEA-FBFD-0A44-8784-BBA08B4B8BD6}"/>
          </ac:spMkLst>
        </pc:spChg>
        <pc:picChg chg="del">
          <ac:chgData name="Sian Evans" userId="S::sian.evans@worc.ac.uk::271d70c7-607c-4608-a663-6d9d3b8c94e4" providerId="AD" clId="Web-{F13559A2-8F43-2B51-20EC-94AA0C74D0CB}" dt="2022-12-18T12:19:12.495" v="39"/>
          <ac:picMkLst>
            <pc:docMk/>
            <pc:sldMk cId="2207868523" sldId="291"/>
            <ac:picMk id="4" creationId="{ADA84F07-32AB-4226-841F-F69B496FA066}"/>
          </ac:picMkLst>
        </pc:picChg>
      </pc:sldChg>
      <pc:sldChg chg="del">
        <pc:chgData name="Sian Evans" userId="S::sian.evans@worc.ac.uk::271d70c7-607c-4608-a663-6d9d3b8c94e4" providerId="AD" clId="Web-{F13559A2-8F43-2B51-20EC-94AA0C74D0CB}" dt="2022-12-18T12:15:35.130" v="31"/>
        <pc:sldMkLst>
          <pc:docMk/>
          <pc:sldMk cId="2569315278" sldId="406"/>
        </pc:sldMkLst>
      </pc:sldChg>
      <pc:sldChg chg="add">
        <pc:chgData name="Sian Evans" userId="S::sian.evans@worc.ac.uk::271d70c7-607c-4608-a663-6d9d3b8c94e4" providerId="AD" clId="Web-{F13559A2-8F43-2B51-20EC-94AA0C74D0CB}" dt="2022-12-18T12:11:46.328" v="0"/>
        <pc:sldMkLst>
          <pc:docMk/>
          <pc:sldMk cId="286816663" sldId="478"/>
        </pc:sldMkLst>
      </pc:sldChg>
      <pc:sldChg chg="addSp delSp modSp add">
        <pc:chgData name="Sian Evans" userId="S::sian.evans@worc.ac.uk::271d70c7-607c-4608-a663-6d9d3b8c94e4" providerId="AD" clId="Web-{F13559A2-8F43-2B51-20EC-94AA0C74D0CB}" dt="2022-12-18T12:30:33.215" v="68" actId="1076"/>
        <pc:sldMkLst>
          <pc:docMk/>
          <pc:sldMk cId="3062100941" sldId="479"/>
        </pc:sldMkLst>
        <pc:spChg chg="add mod">
          <ac:chgData name="Sian Evans" userId="S::sian.evans@worc.ac.uk::271d70c7-607c-4608-a663-6d9d3b8c94e4" providerId="AD" clId="Web-{F13559A2-8F43-2B51-20EC-94AA0C74D0CB}" dt="2022-12-18T12:29:26.635" v="64"/>
          <ac:spMkLst>
            <pc:docMk/>
            <pc:sldMk cId="3062100941" sldId="479"/>
            <ac:spMk id="4" creationId="{FB1FFA00-D390-2FD7-5310-E6D5A2181B2B}"/>
          </ac:spMkLst>
        </pc:spChg>
        <pc:spChg chg="add">
          <ac:chgData name="Sian Evans" userId="S::sian.evans@worc.ac.uk::271d70c7-607c-4608-a663-6d9d3b8c94e4" providerId="AD" clId="Web-{F13559A2-8F43-2B51-20EC-94AA0C74D0CB}" dt="2022-12-18T12:27:42.461" v="58"/>
          <ac:spMkLst>
            <pc:docMk/>
            <pc:sldMk cId="3062100941" sldId="479"/>
            <ac:spMk id="5" creationId="{DE0EF2A0-5FFE-AC6F-A2EF-B4D0274A3FC2}"/>
          </ac:spMkLst>
        </pc:spChg>
        <pc:spChg chg="del mod">
          <ac:chgData name="Sian Evans" userId="S::sian.evans@worc.ac.uk::271d70c7-607c-4608-a663-6d9d3b8c94e4" providerId="AD" clId="Web-{F13559A2-8F43-2B51-20EC-94AA0C74D0CB}" dt="2022-12-18T12:27:29.914" v="55"/>
          <ac:spMkLst>
            <pc:docMk/>
            <pc:sldMk cId="3062100941" sldId="479"/>
            <ac:spMk id="9" creationId="{BA78F026-FDAB-4C49-9B95-D1B95223DA08}"/>
          </ac:spMkLst>
        </pc:spChg>
        <pc:picChg chg="add mod">
          <ac:chgData name="Sian Evans" userId="S::sian.evans@worc.ac.uk::271d70c7-607c-4608-a663-6d9d3b8c94e4" providerId="AD" clId="Web-{F13559A2-8F43-2B51-20EC-94AA0C74D0CB}" dt="2022-12-18T12:24:39.831" v="46" actId="14100"/>
          <ac:picMkLst>
            <pc:docMk/>
            <pc:sldMk cId="3062100941" sldId="479"/>
            <ac:picMk id="2" creationId="{A9889847-F80C-F5EC-7DCD-7AACCD14CF26}"/>
          </ac:picMkLst>
        </pc:picChg>
        <pc:picChg chg="add mod">
          <ac:chgData name="Sian Evans" userId="S::sian.evans@worc.ac.uk::271d70c7-607c-4608-a663-6d9d3b8c94e4" providerId="AD" clId="Web-{F13559A2-8F43-2B51-20EC-94AA0C74D0CB}" dt="2022-12-18T12:30:33.215" v="68" actId="1076"/>
          <ac:picMkLst>
            <pc:docMk/>
            <pc:sldMk cId="3062100941" sldId="479"/>
            <ac:picMk id="7" creationId="{BB26F162-19FE-1741-1722-FE67AF844864}"/>
          </ac:picMkLst>
        </pc:picChg>
      </pc:sldChg>
      <pc:sldChg chg="modSp add">
        <pc:chgData name="Sian Evans" userId="S::sian.evans@worc.ac.uk::271d70c7-607c-4608-a663-6d9d3b8c94e4" providerId="AD" clId="Web-{F13559A2-8F43-2B51-20EC-94AA0C74D0CB}" dt="2022-12-18T12:30:22.027" v="66" actId="1076"/>
        <pc:sldMkLst>
          <pc:docMk/>
          <pc:sldMk cId="4198207139" sldId="480"/>
        </pc:sldMkLst>
        <pc:picChg chg="mod">
          <ac:chgData name="Sian Evans" userId="S::sian.evans@worc.ac.uk::271d70c7-607c-4608-a663-6d9d3b8c94e4" providerId="AD" clId="Web-{F13559A2-8F43-2B51-20EC-94AA0C74D0CB}" dt="2022-12-18T12:30:22.027" v="66" actId="1076"/>
          <ac:picMkLst>
            <pc:docMk/>
            <pc:sldMk cId="4198207139" sldId="480"/>
            <ac:picMk id="5" creationId="{216188FC-4C93-4362-8A5C-98FE6C95F78C}"/>
          </ac:picMkLst>
        </pc:picChg>
      </pc:sldChg>
      <pc:sldChg chg="add">
        <pc:chgData name="Sian Evans" userId="S::sian.evans@worc.ac.uk::271d70c7-607c-4608-a663-6d9d3b8c94e4" providerId="AD" clId="Web-{F13559A2-8F43-2B51-20EC-94AA0C74D0CB}" dt="2022-12-18T12:11:46.484" v="3"/>
        <pc:sldMkLst>
          <pc:docMk/>
          <pc:sldMk cId="3666189723" sldId="481"/>
        </pc:sldMkLst>
      </pc:sldChg>
      <pc:sldChg chg="add">
        <pc:chgData name="Sian Evans" userId="S::sian.evans@worc.ac.uk::271d70c7-607c-4608-a663-6d9d3b8c94e4" providerId="AD" clId="Web-{F13559A2-8F43-2B51-20EC-94AA0C74D0CB}" dt="2022-12-18T12:11:46.531" v="4"/>
        <pc:sldMkLst>
          <pc:docMk/>
          <pc:sldMk cId="4087460872" sldId="482"/>
        </pc:sldMkLst>
      </pc:sldChg>
      <pc:sldChg chg="add">
        <pc:chgData name="Sian Evans" userId="S::sian.evans@worc.ac.uk::271d70c7-607c-4608-a663-6d9d3b8c94e4" providerId="AD" clId="Web-{F13559A2-8F43-2B51-20EC-94AA0C74D0CB}" dt="2022-12-18T12:11:46.593" v="5"/>
        <pc:sldMkLst>
          <pc:docMk/>
          <pc:sldMk cId="999997611" sldId="483"/>
        </pc:sldMkLst>
      </pc:sldChg>
      <pc:sldChg chg="add">
        <pc:chgData name="Sian Evans" userId="S::sian.evans@worc.ac.uk::271d70c7-607c-4608-a663-6d9d3b8c94e4" providerId="AD" clId="Web-{F13559A2-8F43-2B51-20EC-94AA0C74D0CB}" dt="2022-12-18T12:11:46.687" v="6"/>
        <pc:sldMkLst>
          <pc:docMk/>
          <pc:sldMk cId="616090919" sldId="484"/>
        </pc:sldMkLst>
      </pc:sldChg>
      <pc:sldChg chg="add">
        <pc:chgData name="Sian Evans" userId="S::sian.evans@worc.ac.uk::271d70c7-607c-4608-a663-6d9d3b8c94e4" providerId="AD" clId="Web-{F13559A2-8F43-2B51-20EC-94AA0C74D0CB}" dt="2022-12-18T12:11:46.796" v="7"/>
        <pc:sldMkLst>
          <pc:docMk/>
          <pc:sldMk cId="255926403" sldId="485"/>
        </pc:sldMkLst>
      </pc:sldChg>
      <pc:sldChg chg="add">
        <pc:chgData name="Sian Evans" userId="S::sian.evans@worc.ac.uk::271d70c7-607c-4608-a663-6d9d3b8c94e4" providerId="AD" clId="Web-{F13559A2-8F43-2B51-20EC-94AA0C74D0CB}" dt="2022-12-18T12:11:46.921" v="8"/>
        <pc:sldMkLst>
          <pc:docMk/>
          <pc:sldMk cId="4117178115" sldId="486"/>
        </pc:sldMkLst>
      </pc:sldChg>
      <pc:sldChg chg="add">
        <pc:chgData name="Sian Evans" userId="S::sian.evans@worc.ac.uk::271d70c7-607c-4608-a663-6d9d3b8c94e4" providerId="AD" clId="Web-{F13559A2-8F43-2B51-20EC-94AA0C74D0CB}" dt="2022-12-18T12:11:46.968" v="9"/>
        <pc:sldMkLst>
          <pc:docMk/>
          <pc:sldMk cId="1657263631" sldId="487"/>
        </pc:sldMkLst>
      </pc:sldChg>
      <pc:sldChg chg="add">
        <pc:chgData name="Sian Evans" userId="S::sian.evans@worc.ac.uk::271d70c7-607c-4608-a663-6d9d3b8c94e4" providerId="AD" clId="Web-{F13559A2-8F43-2B51-20EC-94AA0C74D0CB}" dt="2022-12-18T12:11:47.093" v="10"/>
        <pc:sldMkLst>
          <pc:docMk/>
          <pc:sldMk cId="2239924046" sldId="488"/>
        </pc:sldMkLst>
      </pc:sldChg>
      <pc:sldChg chg="add">
        <pc:chgData name="Sian Evans" userId="S::sian.evans@worc.ac.uk::271d70c7-607c-4608-a663-6d9d3b8c94e4" providerId="AD" clId="Web-{F13559A2-8F43-2B51-20EC-94AA0C74D0CB}" dt="2022-12-18T12:11:47.171" v="11"/>
        <pc:sldMkLst>
          <pc:docMk/>
          <pc:sldMk cId="3983042870" sldId="489"/>
        </pc:sldMkLst>
      </pc:sldChg>
      <pc:sldChg chg="add">
        <pc:chgData name="Sian Evans" userId="S::sian.evans@worc.ac.uk::271d70c7-607c-4608-a663-6d9d3b8c94e4" providerId="AD" clId="Web-{F13559A2-8F43-2B51-20EC-94AA0C74D0CB}" dt="2022-12-18T12:11:47.265" v="12"/>
        <pc:sldMkLst>
          <pc:docMk/>
          <pc:sldMk cId="1551567310" sldId="490"/>
        </pc:sldMkLst>
      </pc:sldChg>
      <pc:sldChg chg="add">
        <pc:chgData name="Sian Evans" userId="S::sian.evans@worc.ac.uk::271d70c7-607c-4608-a663-6d9d3b8c94e4" providerId="AD" clId="Web-{F13559A2-8F43-2B51-20EC-94AA0C74D0CB}" dt="2022-12-18T12:11:47.343" v="13"/>
        <pc:sldMkLst>
          <pc:docMk/>
          <pc:sldMk cId="2670054555" sldId="491"/>
        </pc:sldMkLst>
      </pc:sldChg>
      <pc:sldChg chg="add">
        <pc:chgData name="Sian Evans" userId="S::sian.evans@worc.ac.uk::271d70c7-607c-4608-a663-6d9d3b8c94e4" providerId="AD" clId="Web-{F13559A2-8F43-2B51-20EC-94AA0C74D0CB}" dt="2022-12-18T12:11:47.421" v="14"/>
        <pc:sldMkLst>
          <pc:docMk/>
          <pc:sldMk cId="1947906430" sldId="492"/>
        </pc:sldMkLst>
      </pc:sldChg>
      <pc:sldChg chg="add">
        <pc:chgData name="Sian Evans" userId="S::sian.evans@worc.ac.uk::271d70c7-607c-4608-a663-6d9d3b8c94e4" providerId="AD" clId="Web-{F13559A2-8F43-2B51-20EC-94AA0C74D0CB}" dt="2022-12-18T12:11:47.500" v="15"/>
        <pc:sldMkLst>
          <pc:docMk/>
          <pc:sldMk cId="1060599025" sldId="493"/>
        </pc:sldMkLst>
      </pc:sldChg>
      <pc:sldChg chg="add">
        <pc:chgData name="Sian Evans" userId="S::sian.evans@worc.ac.uk::271d70c7-607c-4608-a663-6d9d3b8c94e4" providerId="AD" clId="Web-{F13559A2-8F43-2B51-20EC-94AA0C74D0CB}" dt="2022-12-18T12:11:47.593" v="16"/>
        <pc:sldMkLst>
          <pc:docMk/>
          <pc:sldMk cId="871900578" sldId="494"/>
        </pc:sldMkLst>
      </pc:sldChg>
      <pc:sldChg chg="add">
        <pc:chgData name="Sian Evans" userId="S::sian.evans@worc.ac.uk::271d70c7-607c-4608-a663-6d9d3b8c94e4" providerId="AD" clId="Web-{F13559A2-8F43-2B51-20EC-94AA0C74D0CB}" dt="2022-12-18T12:11:47.687" v="17"/>
        <pc:sldMkLst>
          <pc:docMk/>
          <pc:sldMk cId="2617827200" sldId="495"/>
        </pc:sldMkLst>
      </pc:sldChg>
      <pc:sldChg chg="add">
        <pc:chgData name="Sian Evans" userId="S::sian.evans@worc.ac.uk::271d70c7-607c-4608-a663-6d9d3b8c94e4" providerId="AD" clId="Web-{F13559A2-8F43-2B51-20EC-94AA0C74D0CB}" dt="2022-12-18T12:11:47.765" v="18"/>
        <pc:sldMkLst>
          <pc:docMk/>
          <pc:sldMk cId="1273515385" sldId="496"/>
        </pc:sldMkLst>
      </pc:sldChg>
      <pc:sldChg chg="add">
        <pc:chgData name="Sian Evans" userId="S::sian.evans@worc.ac.uk::271d70c7-607c-4608-a663-6d9d3b8c94e4" providerId="AD" clId="Web-{F13559A2-8F43-2B51-20EC-94AA0C74D0CB}" dt="2022-12-18T12:11:47.859" v="19"/>
        <pc:sldMkLst>
          <pc:docMk/>
          <pc:sldMk cId="1244419945" sldId="497"/>
        </pc:sldMkLst>
      </pc:sldChg>
      <pc:sldChg chg="add">
        <pc:chgData name="Sian Evans" userId="S::sian.evans@worc.ac.uk::271d70c7-607c-4608-a663-6d9d3b8c94e4" providerId="AD" clId="Web-{F13559A2-8F43-2B51-20EC-94AA0C74D0CB}" dt="2022-12-18T12:11:47.906" v="20"/>
        <pc:sldMkLst>
          <pc:docMk/>
          <pc:sldMk cId="2863256503" sldId="498"/>
        </pc:sldMkLst>
      </pc:sldChg>
      <pc:sldChg chg="add">
        <pc:chgData name="Sian Evans" userId="S::sian.evans@worc.ac.uk::271d70c7-607c-4608-a663-6d9d3b8c94e4" providerId="AD" clId="Web-{F13559A2-8F43-2B51-20EC-94AA0C74D0CB}" dt="2022-12-18T12:11:48" v="21"/>
        <pc:sldMkLst>
          <pc:docMk/>
          <pc:sldMk cId="3938238262" sldId="499"/>
        </pc:sldMkLst>
      </pc:sldChg>
      <pc:sldChg chg="add">
        <pc:chgData name="Sian Evans" userId="S::sian.evans@worc.ac.uk::271d70c7-607c-4608-a663-6d9d3b8c94e4" providerId="AD" clId="Web-{F13559A2-8F43-2B51-20EC-94AA0C74D0CB}" dt="2022-12-18T12:11:48.062" v="22"/>
        <pc:sldMkLst>
          <pc:docMk/>
          <pc:sldMk cId="1494287582" sldId="500"/>
        </pc:sldMkLst>
      </pc:sldChg>
      <pc:sldChg chg="modSp add del">
        <pc:chgData name="Sian Evans" userId="S::sian.evans@worc.ac.uk::271d70c7-607c-4608-a663-6d9d3b8c94e4" providerId="AD" clId="Web-{F13559A2-8F43-2B51-20EC-94AA0C74D0CB}" dt="2022-12-18T12:17:36.758" v="34"/>
        <pc:sldMkLst>
          <pc:docMk/>
          <pc:sldMk cId="4149627689" sldId="501"/>
        </pc:sldMkLst>
        <pc:spChg chg="mod">
          <ac:chgData name="Sian Evans" userId="S::sian.evans@worc.ac.uk::271d70c7-607c-4608-a663-6d9d3b8c94e4" providerId="AD" clId="Web-{F13559A2-8F43-2B51-20EC-94AA0C74D0CB}" dt="2022-12-18T12:17:31.414" v="33" actId="20577"/>
          <ac:spMkLst>
            <pc:docMk/>
            <pc:sldMk cId="4149627689" sldId="501"/>
            <ac:spMk id="2" creationId="{C9EE3CEA-FBFD-0A44-8784-BBA08B4B8BD6}"/>
          </ac:spMkLst>
        </pc:spChg>
      </pc:sldChg>
      <pc:sldChg chg="add del">
        <pc:chgData name="Sian Evans" userId="S::sian.evans@worc.ac.uk::271d70c7-607c-4608-a663-6d9d3b8c94e4" providerId="AD" clId="Web-{F13559A2-8F43-2B51-20EC-94AA0C74D0CB}" dt="2022-12-18T12:17:41.915" v="35"/>
        <pc:sldMkLst>
          <pc:docMk/>
          <pc:sldMk cId="3757678595" sldId="502"/>
        </pc:sldMkLst>
      </pc:sldChg>
      <pc:sldChg chg="add del">
        <pc:chgData name="Sian Evans" userId="S::sian.evans@worc.ac.uk::271d70c7-607c-4608-a663-6d9d3b8c94e4" providerId="AD" clId="Web-{F13559A2-8F43-2B51-20EC-94AA0C74D0CB}" dt="2022-12-18T12:15:22.677" v="29"/>
        <pc:sldMkLst>
          <pc:docMk/>
          <pc:sldMk cId="897184093" sldId="503"/>
        </pc:sldMkLst>
      </pc:sldChg>
      <pc:sldChg chg="add">
        <pc:chgData name="Sian Evans" userId="S::sian.evans@worc.ac.uk::271d70c7-607c-4608-a663-6d9d3b8c94e4" providerId="AD" clId="Web-{F13559A2-8F43-2B51-20EC-94AA0C74D0CB}" dt="2022-12-18T12:15:27.818" v="30"/>
        <pc:sldMkLst>
          <pc:docMk/>
          <pc:sldMk cId="2215924931" sldId="503"/>
        </pc:sldMkLst>
      </pc:sldChg>
      <pc:sldChg chg="addSp delSp modSp new">
        <pc:chgData name="Sian Evans" userId="S::sian.evans@worc.ac.uk::271d70c7-607c-4608-a663-6d9d3b8c94e4" providerId="AD" clId="Web-{F13559A2-8F43-2B51-20EC-94AA0C74D0CB}" dt="2022-12-18T12:47:02.900" v="79"/>
        <pc:sldMkLst>
          <pc:docMk/>
          <pc:sldMk cId="2714851685" sldId="504"/>
        </pc:sldMkLst>
        <pc:spChg chg="del">
          <ac:chgData name="Sian Evans" userId="S::sian.evans@worc.ac.uk::271d70c7-607c-4608-a663-6d9d3b8c94e4" providerId="AD" clId="Web-{F13559A2-8F43-2B51-20EC-94AA0C74D0CB}" dt="2022-12-18T12:46:31.024" v="76"/>
          <ac:spMkLst>
            <pc:docMk/>
            <pc:sldMk cId="2714851685" sldId="504"/>
            <ac:spMk id="2" creationId="{136F1744-A030-D2EE-9D20-BE1B65F51684}"/>
          </ac:spMkLst>
        </pc:spChg>
        <pc:spChg chg="del">
          <ac:chgData name="Sian Evans" userId="S::sian.evans@worc.ac.uk::271d70c7-607c-4608-a663-6d9d3b8c94e4" providerId="AD" clId="Web-{F13559A2-8F43-2B51-20EC-94AA0C74D0CB}" dt="2022-12-18T12:46:35.477" v="77"/>
          <ac:spMkLst>
            <pc:docMk/>
            <pc:sldMk cId="2714851685" sldId="504"/>
            <ac:spMk id="3" creationId="{44A9D20D-E47A-4C14-7187-F9408BCDCA1E}"/>
          </ac:spMkLst>
        </pc:spChg>
        <pc:spChg chg="del">
          <ac:chgData name="Sian Evans" userId="S::sian.evans@worc.ac.uk::271d70c7-607c-4608-a663-6d9d3b8c94e4" providerId="AD" clId="Web-{F13559A2-8F43-2B51-20EC-94AA0C74D0CB}" dt="2022-12-18T12:46:38.852" v="78"/>
          <ac:spMkLst>
            <pc:docMk/>
            <pc:sldMk cId="2714851685" sldId="504"/>
            <ac:spMk id="4" creationId="{6813DB7D-1247-3639-DFB1-C5FD593E7E5F}"/>
          </ac:spMkLst>
        </pc:spChg>
        <pc:picChg chg="add mod ord">
          <ac:chgData name="Sian Evans" userId="S::sian.evans@worc.ac.uk::271d70c7-607c-4608-a663-6d9d3b8c94e4" providerId="AD" clId="Web-{F13559A2-8F43-2B51-20EC-94AA0C74D0CB}" dt="2022-12-18T12:46:31.024" v="76"/>
          <ac:picMkLst>
            <pc:docMk/>
            <pc:sldMk cId="2714851685" sldId="504"/>
            <ac:picMk id="5" creationId="{2BCA5649-65E0-BF5B-2E0C-71AB442291DF}"/>
          </ac:picMkLst>
        </pc:picChg>
        <pc:picChg chg="add">
          <ac:chgData name="Sian Evans" userId="S::sian.evans@worc.ac.uk::271d70c7-607c-4608-a663-6d9d3b8c94e4" providerId="AD" clId="Web-{F13559A2-8F43-2B51-20EC-94AA0C74D0CB}" dt="2022-12-18T12:47:02.900" v="79"/>
          <ac:picMkLst>
            <pc:docMk/>
            <pc:sldMk cId="2714851685" sldId="504"/>
            <ac:picMk id="7" creationId="{FEED8CB3-DBE9-7793-43A5-F4B98FF04A72}"/>
          </ac:picMkLst>
        </pc:picChg>
      </pc:sldChg>
      <pc:sldMasterChg chg="addSldLayout delSldLayout">
        <pc:chgData name="Sian Evans" userId="S::sian.evans@worc.ac.uk::271d70c7-607c-4608-a663-6d9d3b8c94e4" providerId="AD" clId="Web-{F13559A2-8F43-2B51-20EC-94AA0C74D0CB}" dt="2022-12-18T12:15:27.818" v="30"/>
        <pc:sldMasterMkLst>
          <pc:docMk/>
          <pc:sldMasterMk cId="1657639766" sldId="2147483660"/>
        </pc:sldMasterMkLst>
        <pc:sldLayoutChg chg="add del">
          <pc:chgData name="Sian Evans" userId="S::sian.evans@worc.ac.uk::271d70c7-607c-4608-a663-6d9d3b8c94e4" providerId="AD" clId="Web-{F13559A2-8F43-2B51-20EC-94AA0C74D0CB}" dt="2022-12-18T12:15:27.818" v="30"/>
          <pc:sldLayoutMkLst>
            <pc:docMk/>
            <pc:sldMasterMk cId="1657639766" sldId="2147483660"/>
            <pc:sldLayoutMk cId="2550644858" sldId="2147483690"/>
          </pc:sldLayoutMkLst>
        </pc:sldLayoutChg>
      </pc:sldMasterChg>
      <pc:sldMasterChg chg="modSldLayout">
        <pc:chgData name="Sian Evans" userId="S::sian.evans@worc.ac.uk::271d70c7-607c-4608-a663-6d9d3b8c94e4" providerId="AD" clId="Web-{F13559A2-8F43-2B51-20EC-94AA0C74D0CB}" dt="2022-12-18T12:15:27.818" v="30"/>
        <pc:sldMasterMkLst>
          <pc:docMk/>
          <pc:sldMasterMk cId="1086133682" sldId="2147483689"/>
        </pc:sldMasterMkLst>
        <pc:sldLayoutChg chg="replId">
          <pc:chgData name="Sian Evans" userId="S::sian.evans@worc.ac.uk::271d70c7-607c-4608-a663-6d9d3b8c94e4" providerId="AD" clId="Web-{F13559A2-8F43-2B51-20EC-94AA0C74D0CB}" dt="2022-12-18T12:15:27.818" v="30"/>
          <pc:sldLayoutMkLst>
            <pc:docMk/>
            <pc:sldMasterMk cId="1086133682" sldId="2147483689"/>
            <pc:sldLayoutMk cId="3389283726" sldId="2147483702"/>
          </pc:sldLayoutMkLst>
        </pc:sldLayoutChg>
      </pc:sldMasterChg>
    </pc:docChg>
  </pc:docChgLst>
  <pc:docChgLst>
    <pc:chgData name="Katy Boom" userId="1c9434ae-81f5-445a-8bf7-be1b53d8b582" providerId="ADAL" clId="{66EDC91B-4752-46F1-B8C0-0850BAAE037C}"/>
    <pc:docChg chg="custSel addSld delSld modSld">
      <pc:chgData name="Katy Boom" userId="1c9434ae-81f5-445a-8bf7-be1b53d8b582" providerId="ADAL" clId="{66EDC91B-4752-46F1-B8C0-0850BAAE037C}" dt="2023-01-05T20:58:34.273" v="45" actId="14100"/>
      <pc:docMkLst>
        <pc:docMk/>
      </pc:docMkLst>
      <pc:sldChg chg="delSp modSp mod delAnim modAnim">
        <pc:chgData name="Katy Boom" userId="1c9434ae-81f5-445a-8bf7-be1b53d8b582" providerId="ADAL" clId="{66EDC91B-4752-46F1-B8C0-0850BAAE037C}" dt="2023-01-05T20:53:25.044" v="19" actId="20577"/>
        <pc:sldMkLst>
          <pc:docMk/>
          <pc:sldMk cId="883836874" sldId="472"/>
        </pc:sldMkLst>
        <pc:spChg chg="mod">
          <ac:chgData name="Katy Boom" userId="1c9434ae-81f5-445a-8bf7-be1b53d8b582" providerId="ADAL" clId="{66EDC91B-4752-46F1-B8C0-0850BAAE037C}" dt="2023-01-05T20:53:25.044" v="19" actId="20577"/>
          <ac:spMkLst>
            <pc:docMk/>
            <pc:sldMk cId="883836874" sldId="472"/>
            <ac:spMk id="3" creationId="{FC24718B-EB2C-473B-B9C9-50F0F6F6F5D8}"/>
          </ac:spMkLst>
        </pc:spChg>
        <pc:picChg chg="del mod">
          <ac:chgData name="Katy Boom" userId="1c9434ae-81f5-445a-8bf7-be1b53d8b582" providerId="ADAL" clId="{66EDC91B-4752-46F1-B8C0-0850BAAE037C}" dt="2023-01-05T20:53:12.540" v="9" actId="478"/>
          <ac:picMkLst>
            <pc:docMk/>
            <pc:sldMk cId="883836874" sldId="472"/>
            <ac:picMk id="6" creationId="{C15C2FAC-D541-4F15-ADF6-DF2716F11230}"/>
          </ac:picMkLst>
        </pc:picChg>
        <pc:picChg chg="del mod">
          <ac:chgData name="Katy Boom" userId="1c9434ae-81f5-445a-8bf7-be1b53d8b582" providerId="ADAL" clId="{66EDC91B-4752-46F1-B8C0-0850BAAE037C}" dt="2023-01-05T20:53:09.143" v="8" actId="478"/>
          <ac:picMkLst>
            <pc:docMk/>
            <pc:sldMk cId="883836874" sldId="472"/>
            <ac:picMk id="8" creationId="{BCD93781-8F76-4B64-9E25-B9047DCE8C65}"/>
          </ac:picMkLst>
        </pc:picChg>
        <pc:picChg chg="del mod">
          <ac:chgData name="Katy Boom" userId="1c9434ae-81f5-445a-8bf7-be1b53d8b582" providerId="ADAL" clId="{66EDC91B-4752-46F1-B8C0-0850BAAE037C}" dt="2023-01-05T20:53:05.998" v="7" actId="478"/>
          <ac:picMkLst>
            <pc:docMk/>
            <pc:sldMk cId="883836874" sldId="472"/>
            <ac:picMk id="10" creationId="{2EE42A6A-6146-49C7-88D2-82C678DC9B07}"/>
          </ac:picMkLst>
        </pc:picChg>
      </pc:sldChg>
      <pc:sldChg chg="del">
        <pc:chgData name="Katy Boom" userId="1c9434ae-81f5-445a-8bf7-be1b53d8b582" providerId="ADAL" clId="{66EDC91B-4752-46F1-B8C0-0850BAAE037C}" dt="2023-01-05T20:50:13.235" v="0" actId="47"/>
        <pc:sldMkLst>
          <pc:docMk/>
          <pc:sldMk cId="1789260276" sldId="477"/>
        </pc:sldMkLst>
      </pc:sldChg>
      <pc:sldChg chg="addSp delSp modSp new mod modNotesTx">
        <pc:chgData name="Katy Boom" userId="1c9434ae-81f5-445a-8bf7-be1b53d8b582" providerId="ADAL" clId="{66EDC91B-4752-46F1-B8C0-0850BAAE037C}" dt="2023-01-05T20:58:34.273" v="45" actId="14100"/>
        <pc:sldMkLst>
          <pc:docMk/>
          <pc:sldMk cId="2773366145" sldId="505"/>
        </pc:sldMkLst>
        <pc:spChg chg="del">
          <ac:chgData name="Katy Boom" userId="1c9434ae-81f5-445a-8bf7-be1b53d8b582" providerId="ADAL" clId="{66EDC91B-4752-46F1-B8C0-0850BAAE037C}" dt="2023-01-05T20:58:07.884" v="42" actId="22"/>
          <ac:spMkLst>
            <pc:docMk/>
            <pc:sldMk cId="2773366145" sldId="505"/>
            <ac:spMk id="2" creationId="{6AC7E6D0-3290-450A-803D-0929043F0424}"/>
          </ac:spMkLst>
        </pc:spChg>
        <pc:spChg chg="mod">
          <ac:chgData name="Katy Boom" userId="1c9434ae-81f5-445a-8bf7-be1b53d8b582" providerId="ADAL" clId="{66EDC91B-4752-46F1-B8C0-0850BAAE037C}" dt="2023-01-05T20:54:15.059" v="35" actId="20577"/>
          <ac:spMkLst>
            <pc:docMk/>
            <pc:sldMk cId="2773366145" sldId="505"/>
            <ac:spMk id="3" creationId="{A66F7C1B-DC48-45BF-9A2D-7AB5B555EDF2}"/>
          </ac:spMkLst>
        </pc:spChg>
        <pc:spChg chg="mod">
          <ac:chgData name="Katy Boom" userId="1c9434ae-81f5-445a-8bf7-be1b53d8b582" providerId="ADAL" clId="{66EDC91B-4752-46F1-B8C0-0850BAAE037C}" dt="2023-01-05T20:57:17.948" v="41"/>
          <ac:spMkLst>
            <pc:docMk/>
            <pc:sldMk cId="2773366145" sldId="505"/>
            <ac:spMk id="4" creationId="{4FD0883E-F8F8-4B4C-84A3-E6A66319C5C3}"/>
          </ac:spMkLst>
        </pc:spChg>
        <pc:picChg chg="add mod">
          <ac:chgData name="Katy Boom" userId="1c9434ae-81f5-445a-8bf7-be1b53d8b582" providerId="ADAL" clId="{66EDC91B-4752-46F1-B8C0-0850BAAE037C}" dt="2023-01-05T20:54:06.968" v="22"/>
          <ac:picMkLst>
            <pc:docMk/>
            <pc:sldMk cId="2773366145" sldId="505"/>
            <ac:picMk id="5" creationId="{E287BEEC-EE71-4FA4-89E8-2DBC6843A875}"/>
          </ac:picMkLst>
        </pc:picChg>
        <pc:picChg chg="add mod ord">
          <ac:chgData name="Katy Boom" userId="1c9434ae-81f5-445a-8bf7-be1b53d8b582" providerId="ADAL" clId="{66EDC91B-4752-46F1-B8C0-0850BAAE037C}" dt="2023-01-05T20:58:34.273" v="45" actId="14100"/>
          <ac:picMkLst>
            <pc:docMk/>
            <pc:sldMk cId="2773366145" sldId="505"/>
            <ac:picMk id="7" creationId="{36AAEA62-00A8-4EF5-AE23-E5A108622D4B}"/>
          </ac:picMkLst>
        </pc:picChg>
      </pc:sldChg>
    </pc:docChg>
  </pc:docChgLst>
  <pc:docChgLst>
    <pc:chgData name="Katy Boom" userId="1c9434ae-81f5-445a-8bf7-be1b53d8b582" providerId="ADAL" clId="{0F07144B-33EB-4E42-B0A7-BC86D978D799}"/>
    <pc:docChg chg="custSel addSld delSld modSld sldOrd">
      <pc:chgData name="Katy Boom" userId="1c9434ae-81f5-445a-8bf7-be1b53d8b582" providerId="ADAL" clId="{0F07144B-33EB-4E42-B0A7-BC86D978D799}" dt="2023-02-27T11:43:20.783" v="1043" actId="20577"/>
      <pc:docMkLst>
        <pc:docMk/>
      </pc:docMkLst>
      <pc:sldChg chg="modNotesTx">
        <pc:chgData name="Katy Boom" userId="1c9434ae-81f5-445a-8bf7-be1b53d8b582" providerId="ADAL" clId="{0F07144B-33EB-4E42-B0A7-BC86D978D799}" dt="2023-01-31T13:49:03.361" v="944" actId="6549"/>
        <pc:sldMkLst>
          <pc:docMk/>
          <pc:sldMk cId="3757461764" sldId="290"/>
        </pc:sldMkLst>
      </pc:sldChg>
      <pc:sldChg chg="del">
        <pc:chgData name="Katy Boom" userId="1c9434ae-81f5-445a-8bf7-be1b53d8b582" providerId="ADAL" clId="{0F07144B-33EB-4E42-B0A7-BC86D978D799}" dt="2023-01-29T15:45:25.119" v="391" actId="47"/>
        <pc:sldMkLst>
          <pc:docMk/>
          <pc:sldMk cId="2207868523" sldId="291"/>
        </pc:sldMkLst>
      </pc:sldChg>
      <pc:sldChg chg="modSp mod ord modNotesTx">
        <pc:chgData name="Katy Boom" userId="1c9434ae-81f5-445a-8bf7-be1b53d8b582" providerId="ADAL" clId="{0F07144B-33EB-4E42-B0A7-BC86D978D799}" dt="2023-01-29T15:48:48.557" v="439" actId="313"/>
        <pc:sldMkLst>
          <pc:docMk/>
          <pc:sldMk cId="2088039415" sldId="293"/>
        </pc:sldMkLst>
        <pc:spChg chg="mod">
          <ac:chgData name="Katy Boom" userId="1c9434ae-81f5-445a-8bf7-be1b53d8b582" providerId="ADAL" clId="{0F07144B-33EB-4E42-B0A7-BC86D978D799}" dt="2023-01-29T15:48:48.557" v="439" actId="313"/>
          <ac:spMkLst>
            <pc:docMk/>
            <pc:sldMk cId="2088039415" sldId="293"/>
            <ac:spMk id="2" creationId="{3E4AF152-B7DD-40AC-B2B6-C9310751CC69}"/>
          </ac:spMkLst>
        </pc:spChg>
      </pc:sldChg>
      <pc:sldChg chg="modSp mod">
        <pc:chgData name="Katy Boom" userId="1c9434ae-81f5-445a-8bf7-be1b53d8b582" providerId="ADAL" clId="{0F07144B-33EB-4E42-B0A7-BC86D978D799}" dt="2023-01-27T14:45:03.903" v="388" actId="27636"/>
        <pc:sldMkLst>
          <pc:docMk/>
          <pc:sldMk cId="3333832572" sldId="311"/>
        </pc:sldMkLst>
        <pc:spChg chg="mod">
          <ac:chgData name="Katy Boom" userId="1c9434ae-81f5-445a-8bf7-be1b53d8b582" providerId="ADAL" clId="{0F07144B-33EB-4E42-B0A7-BC86D978D799}" dt="2023-01-27T14:45:03.903" v="388" actId="27636"/>
          <ac:spMkLst>
            <pc:docMk/>
            <pc:sldMk cId="3333832572" sldId="311"/>
            <ac:spMk id="5" creationId="{01FA6DA8-C4E1-4985-A963-33ECD2FF69A4}"/>
          </ac:spMkLst>
        </pc:spChg>
      </pc:sldChg>
      <pc:sldChg chg="ord modNotesTx">
        <pc:chgData name="Katy Boom" userId="1c9434ae-81f5-445a-8bf7-be1b53d8b582" providerId="ADAL" clId="{0F07144B-33EB-4E42-B0A7-BC86D978D799}" dt="2023-01-31T13:53:21.457" v="977" actId="20577"/>
        <pc:sldMkLst>
          <pc:docMk/>
          <pc:sldMk cId="3993983225" sldId="328"/>
        </pc:sldMkLst>
      </pc:sldChg>
      <pc:sldChg chg="modNotesTx">
        <pc:chgData name="Katy Boom" userId="1c9434ae-81f5-445a-8bf7-be1b53d8b582" providerId="ADAL" clId="{0F07144B-33EB-4E42-B0A7-BC86D978D799}" dt="2023-01-29T15:59:29.913" v="816" actId="113"/>
        <pc:sldMkLst>
          <pc:docMk/>
          <pc:sldMk cId="1716829316" sldId="330"/>
        </pc:sldMkLst>
      </pc:sldChg>
      <pc:sldChg chg="modSp mod modNotesTx">
        <pc:chgData name="Katy Boom" userId="1c9434ae-81f5-445a-8bf7-be1b53d8b582" providerId="ADAL" clId="{0F07144B-33EB-4E42-B0A7-BC86D978D799}" dt="2023-01-31T13:51:38.611" v="961" actId="6549"/>
        <pc:sldMkLst>
          <pc:docMk/>
          <pc:sldMk cId="1206632511" sldId="332"/>
        </pc:sldMkLst>
        <pc:spChg chg="mod">
          <ac:chgData name="Katy Boom" userId="1c9434ae-81f5-445a-8bf7-be1b53d8b582" providerId="ADAL" clId="{0F07144B-33EB-4E42-B0A7-BC86D978D799}" dt="2023-01-26T17:32:46.104" v="123" actId="6549"/>
          <ac:spMkLst>
            <pc:docMk/>
            <pc:sldMk cId="1206632511" sldId="332"/>
            <ac:spMk id="2" creationId="{57ED7F63-9A72-4CBF-92CB-FD292ED23855}"/>
          </ac:spMkLst>
        </pc:spChg>
      </pc:sldChg>
      <pc:sldChg chg="modNotesTx">
        <pc:chgData name="Katy Boom" userId="1c9434ae-81f5-445a-8bf7-be1b53d8b582" providerId="ADAL" clId="{0F07144B-33EB-4E42-B0A7-BC86D978D799}" dt="2023-01-26T17:40:51.937" v="143" actId="20577"/>
        <pc:sldMkLst>
          <pc:docMk/>
          <pc:sldMk cId="4285112007" sldId="409"/>
        </pc:sldMkLst>
      </pc:sldChg>
      <pc:sldChg chg="modNotesTx">
        <pc:chgData name="Katy Boom" userId="1c9434ae-81f5-445a-8bf7-be1b53d8b582" providerId="ADAL" clId="{0F07144B-33EB-4E42-B0A7-BC86D978D799}" dt="2023-01-29T15:50:52.947" v="477" actId="6549"/>
        <pc:sldMkLst>
          <pc:docMk/>
          <pc:sldMk cId="4128969668" sldId="413"/>
        </pc:sldMkLst>
      </pc:sldChg>
      <pc:sldChg chg="modNotesTx">
        <pc:chgData name="Katy Boom" userId="1c9434ae-81f5-445a-8bf7-be1b53d8b582" providerId="ADAL" clId="{0F07144B-33EB-4E42-B0A7-BC86D978D799}" dt="2023-01-29T15:55:09.582" v="585" actId="20577"/>
        <pc:sldMkLst>
          <pc:docMk/>
          <pc:sldMk cId="3574806298" sldId="414"/>
        </pc:sldMkLst>
      </pc:sldChg>
      <pc:sldChg chg="del modNotesTx">
        <pc:chgData name="Katy Boom" userId="1c9434ae-81f5-445a-8bf7-be1b53d8b582" providerId="ADAL" clId="{0F07144B-33EB-4E42-B0A7-BC86D978D799}" dt="2023-01-26T17:29:39.478" v="122" actId="47"/>
        <pc:sldMkLst>
          <pc:docMk/>
          <pc:sldMk cId="3857485726" sldId="416"/>
        </pc:sldMkLst>
      </pc:sldChg>
      <pc:sldChg chg="modNotesTx">
        <pc:chgData name="Katy Boom" userId="1c9434ae-81f5-445a-8bf7-be1b53d8b582" providerId="ADAL" clId="{0F07144B-33EB-4E42-B0A7-BC86D978D799}" dt="2023-01-29T15:49:59.089" v="449" actId="6549"/>
        <pc:sldMkLst>
          <pc:docMk/>
          <pc:sldMk cId="2502552804" sldId="417"/>
        </pc:sldMkLst>
      </pc:sldChg>
      <pc:sldChg chg="modNotesTx">
        <pc:chgData name="Katy Boom" userId="1c9434ae-81f5-445a-8bf7-be1b53d8b582" providerId="ADAL" clId="{0F07144B-33EB-4E42-B0A7-BC86D978D799}" dt="2023-01-29T15:49:55.035" v="448" actId="6549"/>
        <pc:sldMkLst>
          <pc:docMk/>
          <pc:sldMk cId="1336795516" sldId="420"/>
        </pc:sldMkLst>
      </pc:sldChg>
      <pc:sldChg chg="modNotesTx">
        <pc:chgData name="Katy Boom" userId="1c9434ae-81f5-445a-8bf7-be1b53d8b582" providerId="ADAL" clId="{0F07144B-33EB-4E42-B0A7-BC86D978D799}" dt="2023-01-26T17:59:48.447" v="215" actId="20577"/>
        <pc:sldMkLst>
          <pc:docMk/>
          <pc:sldMk cId="3667140792" sldId="423"/>
        </pc:sldMkLst>
      </pc:sldChg>
      <pc:sldChg chg="modNotesTx">
        <pc:chgData name="Katy Boom" userId="1c9434ae-81f5-445a-8bf7-be1b53d8b582" providerId="ADAL" clId="{0F07144B-33EB-4E42-B0A7-BC86D978D799}" dt="2023-01-26T17:59:39.807" v="211" actId="20577"/>
        <pc:sldMkLst>
          <pc:docMk/>
          <pc:sldMk cId="2151122588" sldId="425"/>
        </pc:sldMkLst>
      </pc:sldChg>
      <pc:sldChg chg="delSp modSp mod modNotesTx">
        <pc:chgData name="Katy Boom" userId="1c9434ae-81f5-445a-8bf7-be1b53d8b582" providerId="ADAL" clId="{0F07144B-33EB-4E42-B0A7-BC86D978D799}" dt="2023-01-29T15:58:01.138" v="750" actId="20577"/>
        <pc:sldMkLst>
          <pc:docMk/>
          <pc:sldMk cId="353511839" sldId="426"/>
        </pc:sldMkLst>
        <pc:spChg chg="mod">
          <ac:chgData name="Katy Boom" userId="1c9434ae-81f5-445a-8bf7-be1b53d8b582" providerId="ADAL" clId="{0F07144B-33EB-4E42-B0A7-BC86D978D799}" dt="2023-01-09T11:17:15.506" v="95" actId="255"/>
          <ac:spMkLst>
            <pc:docMk/>
            <pc:sldMk cId="353511839" sldId="426"/>
            <ac:spMk id="10" creationId="{854E3AED-978A-4E47-B8FC-35B5C0A54661}"/>
          </ac:spMkLst>
        </pc:spChg>
        <pc:picChg chg="del">
          <ac:chgData name="Katy Boom" userId="1c9434ae-81f5-445a-8bf7-be1b53d8b582" providerId="ADAL" clId="{0F07144B-33EB-4E42-B0A7-BC86D978D799}" dt="2023-01-09T11:16:35.198" v="90" actId="478"/>
          <ac:picMkLst>
            <pc:docMk/>
            <pc:sldMk cId="353511839" sldId="426"/>
            <ac:picMk id="8" creationId="{06720BE2-A060-4389-94C3-62396B9B2332}"/>
          </ac:picMkLst>
        </pc:picChg>
      </pc:sldChg>
      <pc:sldChg chg="modNotesTx">
        <pc:chgData name="Katy Boom" userId="1c9434ae-81f5-445a-8bf7-be1b53d8b582" providerId="ADAL" clId="{0F07144B-33EB-4E42-B0A7-BC86D978D799}" dt="2023-01-26T17:59:14.303" v="207" actId="20577"/>
        <pc:sldMkLst>
          <pc:docMk/>
          <pc:sldMk cId="2431078963" sldId="469"/>
        </pc:sldMkLst>
      </pc:sldChg>
      <pc:sldChg chg="modNotesTx">
        <pc:chgData name="Katy Boom" userId="1c9434ae-81f5-445a-8bf7-be1b53d8b582" providerId="ADAL" clId="{0F07144B-33EB-4E42-B0A7-BC86D978D799}" dt="2023-01-26T17:59:06.439" v="203" actId="20577"/>
        <pc:sldMkLst>
          <pc:docMk/>
          <pc:sldMk cId="1841390769" sldId="470"/>
        </pc:sldMkLst>
      </pc:sldChg>
      <pc:sldChg chg="modNotesTx">
        <pc:chgData name="Katy Boom" userId="1c9434ae-81f5-445a-8bf7-be1b53d8b582" providerId="ADAL" clId="{0F07144B-33EB-4E42-B0A7-BC86D978D799}" dt="2023-01-29T15:52:05.887" v="485" actId="6549"/>
        <pc:sldMkLst>
          <pc:docMk/>
          <pc:sldMk cId="883836874" sldId="472"/>
        </pc:sldMkLst>
      </pc:sldChg>
      <pc:sldChg chg="ord">
        <pc:chgData name="Katy Boom" userId="1c9434ae-81f5-445a-8bf7-be1b53d8b582" providerId="ADAL" clId="{0F07144B-33EB-4E42-B0A7-BC86D978D799}" dt="2023-01-29T15:56:04.794" v="589"/>
        <pc:sldMkLst>
          <pc:docMk/>
          <pc:sldMk cId="970146562" sldId="474"/>
        </pc:sldMkLst>
      </pc:sldChg>
      <pc:sldChg chg="modNotesTx">
        <pc:chgData name="Katy Boom" userId="1c9434ae-81f5-445a-8bf7-be1b53d8b582" providerId="ADAL" clId="{0F07144B-33EB-4E42-B0A7-BC86D978D799}" dt="2023-01-29T15:55:02.576" v="581" actId="113"/>
        <pc:sldMkLst>
          <pc:docMk/>
          <pc:sldMk cId="258545410" sldId="475"/>
        </pc:sldMkLst>
      </pc:sldChg>
      <pc:sldChg chg="delSp modSp mod">
        <pc:chgData name="Katy Boom" userId="1c9434ae-81f5-445a-8bf7-be1b53d8b582" providerId="ADAL" clId="{0F07144B-33EB-4E42-B0A7-BC86D978D799}" dt="2023-01-05T10:57:04.621" v="3" actId="478"/>
        <pc:sldMkLst>
          <pc:docMk/>
          <pc:sldMk cId="1789260276" sldId="477"/>
        </pc:sldMkLst>
        <pc:graphicFrameChg chg="del modGraphic">
          <ac:chgData name="Katy Boom" userId="1c9434ae-81f5-445a-8bf7-be1b53d8b582" providerId="ADAL" clId="{0F07144B-33EB-4E42-B0A7-BC86D978D799}" dt="2023-01-05T10:57:04.621" v="3" actId="478"/>
          <ac:graphicFrameMkLst>
            <pc:docMk/>
            <pc:sldMk cId="1789260276" sldId="477"/>
            <ac:graphicFrameMk id="8" creationId="{A43E662B-DEEC-4583-B29A-A4BAC8142BE8}"/>
          </ac:graphicFrameMkLst>
        </pc:graphicFrameChg>
      </pc:sldChg>
      <pc:sldChg chg="ord modNotesTx">
        <pc:chgData name="Katy Boom" userId="1c9434ae-81f5-445a-8bf7-be1b53d8b582" providerId="ADAL" clId="{0F07144B-33EB-4E42-B0A7-BC86D978D799}" dt="2023-01-29T16:03:32.419" v="930"/>
        <pc:sldMkLst>
          <pc:docMk/>
          <pc:sldMk cId="3062100941" sldId="479"/>
        </pc:sldMkLst>
      </pc:sldChg>
      <pc:sldChg chg="modSp mod modNotesTx">
        <pc:chgData name="Katy Boom" userId="1c9434ae-81f5-445a-8bf7-be1b53d8b582" providerId="ADAL" clId="{0F07144B-33EB-4E42-B0A7-BC86D978D799}" dt="2023-02-27T11:43:20.783" v="1043" actId="20577"/>
        <pc:sldMkLst>
          <pc:docMk/>
          <pc:sldMk cId="4198207139" sldId="480"/>
        </pc:sldMkLst>
        <pc:spChg chg="mod">
          <ac:chgData name="Katy Boom" userId="1c9434ae-81f5-445a-8bf7-be1b53d8b582" providerId="ADAL" clId="{0F07144B-33EB-4E42-B0A7-BC86D978D799}" dt="2023-02-27T11:43:03.054" v="1006" actId="20577"/>
          <ac:spMkLst>
            <pc:docMk/>
            <pc:sldMk cId="4198207139" sldId="480"/>
            <ac:spMk id="2" creationId="{36EF020C-1BDD-4D11-AD5B-D01DCFBF42A6}"/>
          </ac:spMkLst>
        </pc:spChg>
      </pc:sldChg>
      <pc:sldChg chg="modSp mod modNotesTx">
        <pc:chgData name="Katy Boom" userId="1c9434ae-81f5-445a-8bf7-be1b53d8b582" providerId="ADAL" clId="{0F07144B-33EB-4E42-B0A7-BC86D978D799}" dt="2023-01-26T18:40:37.677" v="378" actId="6549"/>
        <pc:sldMkLst>
          <pc:docMk/>
          <pc:sldMk cId="4087460872" sldId="482"/>
        </pc:sldMkLst>
        <pc:spChg chg="mod">
          <ac:chgData name="Katy Boom" userId="1c9434ae-81f5-445a-8bf7-be1b53d8b582" providerId="ADAL" clId="{0F07144B-33EB-4E42-B0A7-BC86D978D799}" dt="2023-01-26T18:40:37.677" v="378" actId="6549"/>
          <ac:spMkLst>
            <pc:docMk/>
            <pc:sldMk cId="4087460872" sldId="482"/>
            <ac:spMk id="2" creationId="{FBCA785A-0C1C-475C-A98F-2E084E9866D2}"/>
          </ac:spMkLst>
        </pc:spChg>
      </pc:sldChg>
      <pc:sldChg chg="modSp mod modNotesTx">
        <pc:chgData name="Katy Boom" userId="1c9434ae-81f5-445a-8bf7-be1b53d8b582" providerId="ADAL" clId="{0F07144B-33EB-4E42-B0A7-BC86D978D799}" dt="2023-01-26T18:40:06.191" v="370" actId="20577"/>
        <pc:sldMkLst>
          <pc:docMk/>
          <pc:sldMk cId="999997611" sldId="483"/>
        </pc:sldMkLst>
        <pc:spChg chg="mod">
          <ac:chgData name="Katy Boom" userId="1c9434ae-81f5-445a-8bf7-be1b53d8b582" providerId="ADAL" clId="{0F07144B-33EB-4E42-B0A7-BC86D978D799}" dt="2023-01-26T18:18:51.380" v="359" actId="313"/>
          <ac:spMkLst>
            <pc:docMk/>
            <pc:sldMk cId="999997611" sldId="483"/>
            <ac:spMk id="12" creationId="{96FE6FD6-41DD-4B43-83E2-781B272E53CB}"/>
          </ac:spMkLst>
        </pc:spChg>
      </pc:sldChg>
      <pc:sldChg chg="modNotesTx">
        <pc:chgData name="Katy Boom" userId="1c9434ae-81f5-445a-8bf7-be1b53d8b582" providerId="ADAL" clId="{0F07144B-33EB-4E42-B0A7-BC86D978D799}" dt="2023-01-26T18:39:54.039" v="366" actId="20577"/>
        <pc:sldMkLst>
          <pc:docMk/>
          <pc:sldMk cId="616090919" sldId="484"/>
        </pc:sldMkLst>
      </pc:sldChg>
      <pc:sldChg chg="del modNotesTx">
        <pc:chgData name="Katy Boom" userId="1c9434ae-81f5-445a-8bf7-be1b53d8b582" providerId="ADAL" clId="{0F07144B-33EB-4E42-B0A7-BC86D978D799}" dt="2023-01-26T18:16:02.837" v="232" actId="47"/>
        <pc:sldMkLst>
          <pc:docMk/>
          <pc:sldMk cId="1657263631" sldId="487"/>
        </pc:sldMkLst>
      </pc:sldChg>
      <pc:sldChg chg="modNotesTx">
        <pc:chgData name="Katy Boom" userId="1c9434ae-81f5-445a-8bf7-be1b53d8b582" providerId="ADAL" clId="{0F07144B-33EB-4E42-B0A7-BC86D978D799}" dt="2023-01-29T16:00:52.665" v="927" actId="6549"/>
        <pc:sldMkLst>
          <pc:docMk/>
          <pc:sldMk cId="2239924046" sldId="488"/>
        </pc:sldMkLst>
      </pc:sldChg>
      <pc:sldChg chg="modNotesTx">
        <pc:chgData name="Katy Boom" userId="1c9434ae-81f5-445a-8bf7-be1b53d8b582" providerId="ADAL" clId="{0F07144B-33EB-4E42-B0A7-BC86D978D799}" dt="2023-01-29T16:00:44.703" v="926" actId="20577"/>
        <pc:sldMkLst>
          <pc:docMk/>
          <pc:sldMk cId="2617827200" sldId="495"/>
        </pc:sldMkLst>
      </pc:sldChg>
      <pc:sldChg chg="ord modNotesTx">
        <pc:chgData name="Katy Boom" userId="1c9434ae-81f5-445a-8bf7-be1b53d8b582" providerId="ADAL" clId="{0F07144B-33EB-4E42-B0A7-BC86D978D799}" dt="2023-01-29T16:01:03.809" v="928" actId="6549"/>
        <pc:sldMkLst>
          <pc:docMk/>
          <pc:sldMk cId="3938238262" sldId="499"/>
        </pc:sldMkLst>
      </pc:sldChg>
      <pc:sldChg chg="modNotesTx">
        <pc:chgData name="Katy Boom" userId="1c9434ae-81f5-445a-8bf7-be1b53d8b582" providerId="ADAL" clId="{0F07144B-33EB-4E42-B0A7-BC86D978D799}" dt="2023-01-31T13:49:43.253" v="960" actId="20577"/>
        <pc:sldMkLst>
          <pc:docMk/>
          <pc:sldMk cId="2215924931" sldId="503"/>
        </pc:sldMkLst>
      </pc:sldChg>
      <pc:sldChg chg="modNotesTx">
        <pc:chgData name="Katy Boom" userId="1c9434ae-81f5-445a-8bf7-be1b53d8b582" providerId="ADAL" clId="{0F07144B-33EB-4E42-B0A7-BC86D978D799}" dt="2023-01-26T17:58:59.159" v="199" actId="20577"/>
        <pc:sldMkLst>
          <pc:docMk/>
          <pc:sldMk cId="2714851685" sldId="504"/>
        </pc:sldMkLst>
      </pc:sldChg>
      <pc:sldChg chg="modNotesTx">
        <pc:chgData name="Katy Boom" userId="1c9434ae-81f5-445a-8bf7-be1b53d8b582" providerId="ADAL" clId="{0F07144B-33EB-4E42-B0A7-BC86D978D799}" dt="2023-01-29T15:52:54.964" v="506" actId="20577"/>
        <pc:sldMkLst>
          <pc:docMk/>
          <pc:sldMk cId="2773366145" sldId="505"/>
        </pc:sldMkLst>
      </pc:sldChg>
      <pc:sldChg chg="addSp delSp modSp new mod modNotesTx">
        <pc:chgData name="Katy Boom" userId="1c9434ae-81f5-445a-8bf7-be1b53d8b582" providerId="ADAL" clId="{0F07144B-33EB-4E42-B0A7-BC86D978D799}" dt="2023-01-09T11:15:19.826" v="87" actId="20577"/>
        <pc:sldMkLst>
          <pc:docMk/>
          <pc:sldMk cId="180135551" sldId="506"/>
        </pc:sldMkLst>
        <pc:spChg chg="del">
          <ac:chgData name="Katy Boom" userId="1c9434ae-81f5-445a-8bf7-be1b53d8b582" providerId="ADAL" clId="{0F07144B-33EB-4E42-B0A7-BC86D978D799}" dt="2023-01-09T11:06:46.212" v="64" actId="22"/>
          <ac:spMkLst>
            <pc:docMk/>
            <pc:sldMk cId="180135551" sldId="506"/>
            <ac:spMk id="2" creationId="{32812CBD-DBEC-4B68-A6FC-8F717299BB46}"/>
          </ac:spMkLst>
        </pc:spChg>
        <pc:spChg chg="mod">
          <ac:chgData name="Katy Boom" userId="1c9434ae-81f5-445a-8bf7-be1b53d8b582" providerId="ADAL" clId="{0F07144B-33EB-4E42-B0A7-BC86D978D799}" dt="2023-01-09T11:05:47.716" v="63" actId="113"/>
          <ac:spMkLst>
            <pc:docMk/>
            <pc:sldMk cId="180135551" sldId="506"/>
            <ac:spMk id="3" creationId="{1F419091-B135-4F1D-82BE-302DC28122F2}"/>
          </ac:spMkLst>
        </pc:spChg>
        <pc:spChg chg="mod">
          <ac:chgData name="Katy Boom" userId="1c9434ae-81f5-445a-8bf7-be1b53d8b582" providerId="ADAL" clId="{0F07144B-33EB-4E42-B0A7-BC86D978D799}" dt="2023-01-09T11:07:02.420" v="65"/>
          <ac:spMkLst>
            <pc:docMk/>
            <pc:sldMk cId="180135551" sldId="506"/>
            <ac:spMk id="4" creationId="{2F55F61E-3578-4777-8BBB-758B6F6A0411}"/>
          </ac:spMkLst>
        </pc:spChg>
        <pc:picChg chg="add mod ord">
          <ac:chgData name="Katy Boom" userId="1c9434ae-81f5-445a-8bf7-be1b53d8b582" providerId="ADAL" clId="{0F07144B-33EB-4E42-B0A7-BC86D978D799}" dt="2023-01-09T11:06:46.212" v="64" actId="22"/>
          <ac:picMkLst>
            <pc:docMk/>
            <pc:sldMk cId="180135551" sldId="506"/>
            <ac:picMk id="6" creationId="{01F9D1CB-AAD7-4149-BEEF-49B6BF3A0BE8}"/>
          </ac:picMkLst>
        </pc:picChg>
      </pc:sldChg>
    </pc:docChg>
  </pc:docChgLst>
  <pc:docChgLst>
    <pc:chgData name="Katy Boom" userId="1c9434ae-81f5-445a-8bf7-be1b53d8b582" providerId="ADAL" clId="{FE725A7E-BCBB-4FCA-BBAC-A7EBD913E9E6}"/>
    <pc:docChg chg="custSel delSld modSld sldOrd">
      <pc:chgData name="Katy Boom" userId="1c9434ae-81f5-445a-8bf7-be1b53d8b582" providerId="ADAL" clId="{FE725A7E-BCBB-4FCA-BBAC-A7EBD913E9E6}" dt="2022-12-18T13:13:48" v="241"/>
      <pc:docMkLst>
        <pc:docMk/>
      </pc:docMkLst>
      <pc:sldChg chg="modNotesTx">
        <pc:chgData name="Katy Boom" userId="1c9434ae-81f5-445a-8bf7-be1b53d8b582" providerId="ADAL" clId="{FE725A7E-BCBB-4FCA-BBAC-A7EBD913E9E6}" dt="2022-12-18T12:57:10.274" v="42" actId="20577"/>
        <pc:sldMkLst>
          <pc:docMk/>
          <pc:sldMk cId="3757461764" sldId="290"/>
        </pc:sldMkLst>
      </pc:sldChg>
      <pc:sldChg chg="modNotesTx">
        <pc:chgData name="Katy Boom" userId="1c9434ae-81f5-445a-8bf7-be1b53d8b582" providerId="ADAL" clId="{FE725A7E-BCBB-4FCA-BBAC-A7EBD913E9E6}" dt="2022-12-18T12:57:55.772" v="55" actId="20577"/>
        <pc:sldMkLst>
          <pc:docMk/>
          <pc:sldMk cId="2207868523" sldId="291"/>
        </pc:sldMkLst>
      </pc:sldChg>
      <pc:sldChg chg="modSp mod">
        <pc:chgData name="Katy Boom" userId="1c9434ae-81f5-445a-8bf7-be1b53d8b582" providerId="ADAL" clId="{FE725A7E-BCBB-4FCA-BBAC-A7EBD913E9E6}" dt="2022-12-18T13:02:54.754" v="74" actId="20577"/>
        <pc:sldMkLst>
          <pc:docMk/>
          <pc:sldMk cId="2088039415" sldId="293"/>
        </pc:sldMkLst>
        <pc:spChg chg="mod">
          <ac:chgData name="Katy Boom" userId="1c9434ae-81f5-445a-8bf7-be1b53d8b582" providerId="ADAL" clId="{FE725A7E-BCBB-4FCA-BBAC-A7EBD913E9E6}" dt="2022-12-18T13:02:54.754" v="74" actId="20577"/>
          <ac:spMkLst>
            <pc:docMk/>
            <pc:sldMk cId="2088039415" sldId="293"/>
            <ac:spMk id="2" creationId="{3E4AF152-B7DD-40AC-B2B6-C9310751CC69}"/>
          </ac:spMkLst>
        </pc:spChg>
      </pc:sldChg>
      <pc:sldChg chg="del">
        <pc:chgData name="Katy Boom" userId="1c9434ae-81f5-445a-8bf7-be1b53d8b582" providerId="ADAL" clId="{FE725A7E-BCBB-4FCA-BBAC-A7EBD913E9E6}" dt="2022-12-18T13:04:18.198" v="80" actId="47"/>
        <pc:sldMkLst>
          <pc:docMk/>
          <pc:sldMk cId="2657551826" sldId="301"/>
        </pc:sldMkLst>
      </pc:sldChg>
      <pc:sldChg chg="del">
        <pc:chgData name="Katy Boom" userId="1c9434ae-81f5-445a-8bf7-be1b53d8b582" providerId="ADAL" clId="{FE725A7E-BCBB-4FCA-BBAC-A7EBD913E9E6}" dt="2022-12-18T13:04:26.792" v="84" actId="47"/>
        <pc:sldMkLst>
          <pc:docMk/>
          <pc:sldMk cId="2821430777" sldId="302"/>
        </pc:sldMkLst>
      </pc:sldChg>
      <pc:sldChg chg="del">
        <pc:chgData name="Katy Boom" userId="1c9434ae-81f5-445a-8bf7-be1b53d8b582" providerId="ADAL" clId="{FE725A7E-BCBB-4FCA-BBAC-A7EBD913E9E6}" dt="2022-12-18T13:04:25.985" v="83" actId="47"/>
        <pc:sldMkLst>
          <pc:docMk/>
          <pc:sldMk cId="4248735608" sldId="303"/>
        </pc:sldMkLst>
      </pc:sldChg>
      <pc:sldChg chg="del">
        <pc:chgData name="Katy Boom" userId="1c9434ae-81f5-445a-8bf7-be1b53d8b582" providerId="ADAL" clId="{FE725A7E-BCBB-4FCA-BBAC-A7EBD913E9E6}" dt="2022-12-18T13:04:25.153" v="82" actId="47"/>
        <pc:sldMkLst>
          <pc:docMk/>
          <pc:sldMk cId="4134455401" sldId="305"/>
        </pc:sldMkLst>
      </pc:sldChg>
      <pc:sldChg chg="del">
        <pc:chgData name="Katy Boom" userId="1c9434ae-81f5-445a-8bf7-be1b53d8b582" providerId="ADAL" clId="{FE725A7E-BCBB-4FCA-BBAC-A7EBD913E9E6}" dt="2022-12-18T13:04:23.835" v="81" actId="47"/>
        <pc:sldMkLst>
          <pc:docMk/>
          <pc:sldMk cId="2753803328" sldId="306"/>
        </pc:sldMkLst>
      </pc:sldChg>
      <pc:sldChg chg="del">
        <pc:chgData name="Katy Boom" userId="1c9434ae-81f5-445a-8bf7-be1b53d8b582" providerId="ADAL" clId="{FE725A7E-BCBB-4FCA-BBAC-A7EBD913E9E6}" dt="2022-12-18T13:04:07.825" v="79" actId="47"/>
        <pc:sldMkLst>
          <pc:docMk/>
          <pc:sldMk cId="88857492" sldId="307"/>
        </pc:sldMkLst>
      </pc:sldChg>
      <pc:sldChg chg="del">
        <pc:chgData name="Katy Boom" userId="1c9434ae-81f5-445a-8bf7-be1b53d8b582" providerId="ADAL" clId="{FE725A7E-BCBB-4FCA-BBAC-A7EBD913E9E6}" dt="2022-12-18T13:04:32.354" v="85" actId="47"/>
        <pc:sldMkLst>
          <pc:docMk/>
          <pc:sldMk cId="2432402758" sldId="308"/>
        </pc:sldMkLst>
      </pc:sldChg>
      <pc:sldChg chg="del">
        <pc:chgData name="Katy Boom" userId="1c9434ae-81f5-445a-8bf7-be1b53d8b582" providerId="ADAL" clId="{FE725A7E-BCBB-4FCA-BBAC-A7EBD913E9E6}" dt="2022-12-18T13:04:34.578" v="86" actId="47"/>
        <pc:sldMkLst>
          <pc:docMk/>
          <pc:sldMk cId="2355380002" sldId="309"/>
        </pc:sldMkLst>
      </pc:sldChg>
      <pc:sldChg chg="del">
        <pc:chgData name="Katy Boom" userId="1c9434ae-81f5-445a-8bf7-be1b53d8b582" providerId="ADAL" clId="{FE725A7E-BCBB-4FCA-BBAC-A7EBD913E9E6}" dt="2022-12-18T13:04:06.691" v="78" actId="47"/>
        <pc:sldMkLst>
          <pc:docMk/>
          <pc:sldMk cId="1249976198" sldId="310"/>
        </pc:sldMkLst>
      </pc:sldChg>
      <pc:sldChg chg="ord">
        <pc:chgData name="Katy Boom" userId="1c9434ae-81f5-445a-8bf7-be1b53d8b582" providerId="ADAL" clId="{FE725A7E-BCBB-4FCA-BBAC-A7EBD913E9E6}" dt="2022-12-18T13:08:30.131" v="203"/>
        <pc:sldMkLst>
          <pc:docMk/>
          <pc:sldMk cId="3333832572" sldId="311"/>
        </pc:sldMkLst>
      </pc:sldChg>
      <pc:sldChg chg="del">
        <pc:chgData name="Katy Boom" userId="1c9434ae-81f5-445a-8bf7-be1b53d8b582" providerId="ADAL" clId="{FE725A7E-BCBB-4FCA-BBAC-A7EBD913E9E6}" dt="2022-12-18T13:03:52.400" v="76" actId="47"/>
        <pc:sldMkLst>
          <pc:docMk/>
          <pc:sldMk cId="2918097682" sldId="313"/>
        </pc:sldMkLst>
      </pc:sldChg>
      <pc:sldChg chg="del">
        <pc:chgData name="Katy Boom" userId="1c9434ae-81f5-445a-8bf7-be1b53d8b582" providerId="ADAL" clId="{FE725A7E-BCBB-4FCA-BBAC-A7EBD913E9E6}" dt="2022-12-18T13:04:03.894" v="77" actId="47"/>
        <pc:sldMkLst>
          <pc:docMk/>
          <pc:sldMk cId="475399417" sldId="412"/>
        </pc:sldMkLst>
      </pc:sldChg>
      <pc:sldChg chg="del">
        <pc:chgData name="Katy Boom" userId="1c9434ae-81f5-445a-8bf7-be1b53d8b582" providerId="ADAL" clId="{FE725A7E-BCBB-4FCA-BBAC-A7EBD913E9E6}" dt="2022-12-18T13:03:48.999" v="75" actId="47"/>
        <pc:sldMkLst>
          <pc:docMk/>
          <pc:sldMk cId="2388625465" sldId="419"/>
        </pc:sldMkLst>
      </pc:sldChg>
      <pc:sldChg chg="del">
        <pc:chgData name="Katy Boom" userId="1c9434ae-81f5-445a-8bf7-be1b53d8b582" providerId="ADAL" clId="{FE725A7E-BCBB-4FCA-BBAC-A7EBD913E9E6}" dt="2022-12-18T13:07:50.302" v="199" actId="47"/>
        <pc:sldMkLst>
          <pc:docMk/>
          <pc:sldMk cId="3841302335" sldId="427"/>
        </pc:sldMkLst>
      </pc:sldChg>
      <pc:sldChg chg="del">
        <pc:chgData name="Katy Boom" userId="1c9434ae-81f5-445a-8bf7-be1b53d8b582" providerId="ADAL" clId="{FE725A7E-BCBB-4FCA-BBAC-A7EBD913E9E6}" dt="2022-12-18T13:08:53.895" v="204" actId="47"/>
        <pc:sldMkLst>
          <pc:docMk/>
          <pc:sldMk cId="1961207515" sldId="448"/>
        </pc:sldMkLst>
      </pc:sldChg>
      <pc:sldChg chg="del ord">
        <pc:chgData name="Katy Boom" userId="1c9434ae-81f5-445a-8bf7-be1b53d8b582" providerId="ADAL" clId="{FE725A7E-BCBB-4FCA-BBAC-A7EBD913E9E6}" dt="2022-12-18T13:13:39.640" v="239" actId="47"/>
        <pc:sldMkLst>
          <pc:docMk/>
          <pc:sldMk cId="1540313929" sldId="465"/>
        </pc:sldMkLst>
      </pc:sldChg>
      <pc:sldChg chg="ord">
        <pc:chgData name="Katy Boom" userId="1c9434ae-81f5-445a-8bf7-be1b53d8b582" providerId="ADAL" clId="{FE725A7E-BCBB-4FCA-BBAC-A7EBD913E9E6}" dt="2022-12-18T13:11:10.770" v="217"/>
        <pc:sldMkLst>
          <pc:docMk/>
          <pc:sldMk cId="970146562" sldId="474"/>
        </pc:sldMkLst>
      </pc:sldChg>
      <pc:sldChg chg="ord">
        <pc:chgData name="Katy Boom" userId="1c9434ae-81f5-445a-8bf7-be1b53d8b582" providerId="ADAL" clId="{FE725A7E-BCBB-4FCA-BBAC-A7EBD913E9E6}" dt="2022-12-18T13:13:48" v="241"/>
        <pc:sldMkLst>
          <pc:docMk/>
          <pc:sldMk cId="3062100941" sldId="479"/>
        </pc:sldMkLst>
      </pc:sldChg>
      <pc:sldChg chg="modSp mod">
        <pc:chgData name="Katy Boom" userId="1c9434ae-81f5-445a-8bf7-be1b53d8b582" providerId="ADAL" clId="{FE725A7E-BCBB-4FCA-BBAC-A7EBD913E9E6}" dt="2022-12-18T13:13:22.439" v="238" actId="20577"/>
        <pc:sldMkLst>
          <pc:docMk/>
          <pc:sldMk cId="4198207139" sldId="480"/>
        </pc:sldMkLst>
        <pc:spChg chg="mod">
          <ac:chgData name="Katy Boom" userId="1c9434ae-81f5-445a-8bf7-be1b53d8b582" providerId="ADAL" clId="{FE725A7E-BCBB-4FCA-BBAC-A7EBD913E9E6}" dt="2022-12-18T13:13:22.439" v="238" actId="20577"/>
          <ac:spMkLst>
            <pc:docMk/>
            <pc:sldMk cId="4198207139" sldId="480"/>
            <ac:spMk id="2" creationId="{36EF020C-1BDD-4D11-AD5B-D01DCFBF42A6}"/>
          </ac:spMkLst>
        </pc:spChg>
      </pc:sldChg>
      <pc:sldChg chg="del">
        <pc:chgData name="Katy Boom" userId="1c9434ae-81f5-445a-8bf7-be1b53d8b582" providerId="ADAL" clId="{FE725A7E-BCBB-4FCA-BBAC-A7EBD913E9E6}" dt="2022-12-18T13:11:47.488" v="219" actId="47"/>
        <pc:sldMkLst>
          <pc:docMk/>
          <pc:sldMk cId="255926403" sldId="485"/>
        </pc:sldMkLst>
      </pc:sldChg>
      <pc:sldChg chg="del">
        <pc:chgData name="Katy Boom" userId="1c9434ae-81f5-445a-8bf7-be1b53d8b582" providerId="ADAL" clId="{FE725A7E-BCBB-4FCA-BBAC-A7EBD913E9E6}" dt="2022-12-18T13:11:44.798" v="218" actId="47"/>
        <pc:sldMkLst>
          <pc:docMk/>
          <pc:sldMk cId="4117178115" sldId="486"/>
        </pc:sldMkLst>
      </pc:sldChg>
      <pc:sldChg chg="del">
        <pc:chgData name="Katy Boom" userId="1c9434ae-81f5-445a-8bf7-be1b53d8b582" providerId="ADAL" clId="{FE725A7E-BCBB-4FCA-BBAC-A7EBD913E9E6}" dt="2022-12-18T13:10:28.354" v="211" actId="47"/>
        <pc:sldMkLst>
          <pc:docMk/>
          <pc:sldMk cId="3983042870" sldId="489"/>
        </pc:sldMkLst>
      </pc:sldChg>
      <pc:sldChg chg="del">
        <pc:chgData name="Katy Boom" userId="1c9434ae-81f5-445a-8bf7-be1b53d8b582" providerId="ADAL" clId="{FE725A7E-BCBB-4FCA-BBAC-A7EBD913E9E6}" dt="2022-12-18T13:10:22.871" v="210" actId="47"/>
        <pc:sldMkLst>
          <pc:docMk/>
          <pc:sldMk cId="1551567310" sldId="490"/>
        </pc:sldMkLst>
      </pc:sldChg>
      <pc:sldChg chg="del">
        <pc:chgData name="Katy Boom" userId="1c9434ae-81f5-445a-8bf7-be1b53d8b582" providerId="ADAL" clId="{FE725A7E-BCBB-4FCA-BBAC-A7EBD913E9E6}" dt="2022-12-18T13:10:20.084" v="209" actId="47"/>
        <pc:sldMkLst>
          <pc:docMk/>
          <pc:sldMk cId="2670054555" sldId="491"/>
        </pc:sldMkLst>
      </pc:sldChg>
      <pc:sldChg chg="del">
        <pc:chgData name="Katy Boom" userId="1c9434ae-81f5-445a-8bf7-be1b53d8b582" providerId="ADAL" clId="{FE725A7E-BCBB-4FCA-BBAC-A7EBD913E9E6}" dt="2022-12-18T13:10:13.253" v="208" actId="47"/>
        <pc:sldMkLst>
          <pc:docMk/>
          <pc:sldMk cId="1947906430" sldId="492"/>
        </pc:sldMkLst>
      </pc:sldChg>
      <pc:sldChg chg="del">
        <pc:chgData name="Katy Boom" userId="1c9434ae-81f5-445a-8bf7-be1b53d8b582" providerId="ADAL" clId="{FE725A7E-BCBB-4FCA-BBAC-A7EBD913E9E6}" dt="2022-12-18T13:10:09.922" v="207" actId="47"/>
        <pc:sldMkLst>
          <pc:docMk/>
          <pc:sldMk cId="1060599025" sldId="493"/>
        </pc:sldMkLst>
      </pc:sldChg>
      <pc:sldChg chg="del">
        <pc:chgData name="Katy Boom" userId="1c9434ae-81f5-445a-8bf7-be1b53d8b582" providerId="ADAL" clId="{FE725A7E-BCBB-4FCA-BBAC-A7EBD913E9E6}" dt="2022-12-18T13:10:07.863" v="206" actId="47"/>
        <pc:sldMkLst>
          <pc:docMk/>
          <pc:sldMk cId="871900578" sldId="494"/>
        </pc:sldMkLst>
      </pc:sldChg>
      <pc:sldChg chg="del">
        <pc:chgData name="Katy Boom" userId="1c9434ae-81f5-445a-8bf7-be1b53d8b582" providerId="ADAL" clId="{FE725A7E-BCBB-4FCA-BBAC-A7EBD913E9E6}" dt="2022-12-18T13:09:08.314" v="205" actId="47"/>
        <pc:sldMkLst>
          <pc:docMk/>
          <pc:sldMk cId="1494287582" sldId="500"/>
        </pc:sldMkLst>
      </pc:sldChg>
      <pc:sldChg chg="addSp modSp mod">
        <pc:chgData name="Katy Boom" userId="1c9434ae-81f5-445a-8bf7-be1b53d8b582" providerId="ADAL" clId="{FE725A7E-BCBB-4FCA-BBAC-A7EBD913E9E6}" dt="2022-12-18T13:06:28.148" v="198" actId="1076"/>
        <pc:sldMkLst>
          <pc:docMk/>
          <pc:sldMk cId="2714851685" sldId="504"/>
        </pc:sldMkLst>
        <pc:spChg chg="add mod">
          <ac:chgData name="Katy Boom" userId="1c9434ae-81f5-445a-8bf7-be1b53d8b582" providerId="ADAL" clId="{FE725A7E-BCBB-4FCA-BBAC-A7EBD913E9E6}" dt="2022-12-18T13:06:23.324" v="197" actId="20577"/>
          <ac:spMkLst>
            <pc:docMk/>
            <pc:sldMk cId="2714851685" sldId="504"/>
            <ac:spMk id="2" creationId="{456156A0-961A-4FDE-ADB4-55CAC7D9E042}"/>
          </ac:spMkLst>
        </pc:spChg>
        <pc:picChg chg="mod">
          <ac:chgData name="Katy Boom" userId="1c9434ae-81f5-445a-8bf7-be1b53d8b582" providerId="ADAL" clId="{FE725A7E-BCBB-4FCA-BBAC-A7EBD913E9E6}" dt="2022-12-18T13:06:28.148" v="198" actId="1076"/>
          <ac:picMkLst>
            <pc:docMk/>
            <pc:sldMk cId="2714851685" sldId="504"/>
            <ac:picMk id="5" creationId="{2BCA5649-65E0-BF5B-2E0C-71AB442291DF}"/>
          </ac:picMkLst>
        </pc:picChg>
      </pc:sldChg>
    </pc:docChg>
  </pc:docChgLst>
  <pc:docChgLst>
    <pc:chgData name="Sian Evans" userId="271d70c7-607c-4608-a663-6d9d3b8c94e4" providerId="ADAL" clId="{E605C8F1-D14C-405E-8550-B31D9D10ED23}"/>
    <pc:docChg chg="undo custSel modSld">
      <pc:chgData name="Sian Evans" userId="271d70c7-607c-4608-a663-6d9d3b8c94e4" providerId="ADAL" clId="{E605C8F1-D14C-405E-8550-B31D9D10ED23}" dt="2023-01-31T16:06:27.008" v="271" actId="20577"/>
      <pc:docMkLst>
        <pc:docMk/>
      </pc:docMkLst>
      <pc:sldChg chg="modNotesTx">
        <pc:chgData name="Sian Evans" userId="271d70c7-607c-4608-a663-6d9d3b8c94e4" providerId="ADAL" clId="{E605C8F1-D14C-405E-8550-B31D9D10ED23}" dt="2023-01-31T15:53:39.085" v="212"/>
        <pc:sldMkLst>
          <pc:docMk/>
          <pc:sldMk cId="2088039415" sldId="293"/>
        </pc:sldMkLst>
      </pc:sldChg>
      <pc:sldChg chg="modNotesTx">
        <pc:chgData name="Sian Evans" userId="271d70c7-607c-4608-a663-6d9d3b8c94e4" providerId="ADAL" clId="{E605C8F1-D14C-405E-8550-B31D9D10ED23}" dt="2023-01-31T15:14:03.945" v="5" actId="20577"/>
        <pc:sldMkLst>
          <pc:docMk/>
          <pc:sldMk cId="1716829316" sldId="330"/>
        </pc:sldMkLst>
      </pc:sldChg>
      <pc:sldChg chg="modNotesTx">
        <pc:chgData name="Sian Evans" userId="271d70c7-607c-4608-a663-6d9d3b8c94e4" providerId="ADAL" clId="{E605C8F1-D14C-405E-8550-B31D9D10ED23}" dt="2023-01-31T14:35:06.833" v="3" actId="20577"/>
        <pc:sldMkLst>
          <pc:docMk/>
          <pc:sldMk cId="2431078963" sldId="469"/>
        </pc:sldMkLst>
      </pc:sldChg>
      <pc:sldChg chg="modNotesTx">
        <pc:chgData name="Sian Evans" userId="271d70c7-607c-4608-a663-6d9d3b8c94e4" providerId="ADAL" clId="{E605C8F1-D14C-405E-8550-B31D9D10ED23}" dt="2023-01-31T16:06:27.008" v="271" actId="20577"/>
        <pc:sldMkLst>
          <pc:docMk/>
          <pc:sldMk cId="3062100941" sldId="479"/>
        </pc:sldMkLst>
      </pc:sldChg>
      <pc:sldChg chg="modNotesTx">
        <pc:chgData name="Sian Evans" userId="271d70c7-607c-4608-a663-6d9d3b8c94e4" providerId="ADAL" clId="{E605C8F1-D14C-405E-8550-B31D9D10ED23}" dt="2023-01-31T15:39:38.133" v="154" actId="20577"/>
        <pc:sldMkLst>
          <pc:docMk/>
          <pc:sldMk cId="999997611" sldId="483"/>
        </pc:sldMkLst>
      </pc:sldChg>
      <pc:sldChg chg="modNotesTx">
        <pc:chgData name="Sian Evans" userId="271d70c7-607c-4608-a663-6d9d3b8c94e4" providerId="ADAL" clId="{E605C8F1-D14C-405E-8550-B31D9D10ED23}" dt="2023-01-31T15:20:11.582" v="82" actId="20577"/>
        <pc:sldMkLst>
          <pc:docMk/>
          <pc:sldMk cId="2863256503" sldId="498"/>
        </pc:sldMkLst>
      </pc:sldChg>
      <pc:sldChg chg="modSp mod">
        <pc:chgData name="Sian Evans" userId="271d70c7-607c-4608-a663-6d9d3b8c94e4" providerId="ADAL" clId="{E605C8F1-D14C-405E-8550-B31D9D10ED23}" dt="2023-01-31T14:28:56.201" v="2" actId="1076"/>
        <pc:sldMkLst>
          <pc:docMk/>
          <pc:sldMk cId="2714851685" sldId="504"/>
        </pc:sldMkLst>
        <pc:spChg chg="mod">
          <ac:chgData name="Sian Evans" userId="271d70c7-607c-4608-a663-6d9d3b8c94e4" providerId="ADAL" clId="{E605C8F1-D14C-405E-8550-B31D9D10ED23}" dt="2023-01-31T14:28:09.597" v="0" actId="20577"/>
          <ac:spMkLst>
            <pc:docMk/>
            <pc:sldMk cId="2714851685" sldId="504"/>
            <ac:spMk id="2" creationId="{456156A0-961A-4FDE-ADB4-55CAC7D9E042}"/>
          </ac:spMkLst>
        </pc:spChg>
        <pc:picChg chg="mod">
          <ac:chgData name="Sian Evans" userId="271d70c7-607c-4608-a663-6d9d3b8c94e4" providerId="ADAL" clId="{E605C8F1-D14C-405E-8550-B31D9D10ED23}" dt="2023-01-31T14:28:56.201" v="2" actId="1076"/>
          <ac:picMkLst>
            <pc:docMk/>
            <pc:sldMk cId="2714851685" sldId="504"/>
            <ac:picMk id="5" creationId="{2BCA5649-65E0-BF5B-2E0C-71AB442291DF}"/>
          </ac:picMkLst>
        </pc:picChg>
      </pc:sldChg>
    </pc:docChg>
  </pc:docChgLst>
  <pc:docChgLst>
    <pc:chgData name="Gillian Slater" userId="15b50e08-7d46-47a1-b287-f19b2bee8152" providerId="ADAL" clId="{3E6E8D3C-C52C-482F-94D2-9F69D0E7BC19}"/>
    <pc:docChg chg="modSld sldOrd">
      <pc:chgData name="Gillian Slater" userId="15b50e08-7d46-47a1-b287-f19b2bee8152" providerId="ADAL" clId="{3E6E8D3C-C52C-482F-94D2-9F69D0E7BC19}" dt="2023-03-01T15:48:10.510" v="24" actId="20577"/>
      <pc:docMkLst>
        <pc:docMk/>
      </pc:docMkLst>
      <pc:sldChg chg="modNotesTx">
        <pc:chgData name="Gillian Slater" userId="15b50e08-7d46-47a1-b287-f19b2bee8152" providerId="ADAL" clId="{3E6E8D3C-C52C-482F-94D2-9F69D0E7BC19}" dt="2023-03-01T15:43:53.030" v="17" actId="6549"/>
        <pc:sldMkLst>
          <pc:docMk/>
          <pc:sldMk cId="2088039415" sldId="293"/>
        </pc:sldMkLst>
      </pc:sldChg>
      <pc:sldChg chg="ord modNotesTx">
        <pc:chgData name="Gillian Slater" userId="15b50e08-7d46-47a1-b287-f19b2bee8152" providerId="ADAL" clId="{3E6E8D3C-C52C-482F-94D2-9F69D0E7BC19}" dt="2023-03-01T15:43:59.131" v="21" actId="6549"/>
        <pc:sldMkLst>
          <pc:docMk/>
          <pc:sldMk cId="3993983225" sldId="328"/>
        </pc:sldMkLst>
      </pc:sldChg>
      <pc:sldChg chg="modNotesTx">
        <pc:chgData name="Gillian Slater" userId="15b50e08-7d46-47a1-b287-f19b2bee8152" providerId="ADAL" clId="{3E6E8D3C-C52C-482F-94D2-9F69D0E7BC19}" dt="2023-03-01T15:48:10.510" v="24" actId="20577"/>
        <pc:sldMkLst>
          <pc:docMk/>
          <pc:sldMk cId="180135551" sldId="50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3E643D-EE5C-4B61-9FBD-C9BE8BDB4254}" type="doc">
      <dgm:prSet loTypeId="urn:microsoft.com/office/officeart/2005/8/layout/process1" loCatId="process" qsTypeId="urn:microsoft.com/office/officeart/2005/8/quickstyle/simple1" qsCatId="simple" csTypeId="urn:microsoft.com/office/officeart/2005/8/colors/accent1_2" csCatId="accent1" phldr="1"/>
      <dgm:spPr/>
    </dgm:pt>
    <dgm:pt modelId="{057EB105-3780-4BD1-8874-CA17B6F653DE}">
      <dgm:prSet phldrT="[Text]"/>
      <dgm:spPr>
        <a:solidFill>
          <a:srgbClr val="E6005B"/>
        </a:solidFill>
      </dgm:spPr>
      <dgm:t>
        <a:bodyPr/>
        <a:lstStyle/>
        <a:p>
          <a:r>
            <a:rPr lang="en-GB">
              <a:latin typeface="Arial" panose="020B0604020202020204" pitchFamily="34" charset="0"/>
              <a:cs typeface="Arial" panose="020B0604020202020204" pitchFamily="34" charset="0"/>
            </a:rPr>
            <a:t>Will the action reduce carbon emissions? To what extent? </a:t>
          </a:r>
        </a:p>
      </dgm:t>
    </dgm:pt>
    <dgm:pt modelId="{0EEB63E3-06D8-442C-B02B-AD7C6176F751}" type="parTrans" cxnId="{0DDD73B3-7E8F-451B-A2BB-35A5C34FD55F}">
      <dgm:prSet/>
      <dgm:spPr/>
      <dgm:t>
        <a:bodyPr/>
        <a:lstStyle/>
        <a:p>
          <a:endParaRPr lang="en-GB"/>
        </a:p>
      </dgm:t>
    </dgm:pt>
    <dgm:pt modelId="{2909B88C-5D1D-4B8D-9A7C-FF3D9BC1C8AE}" type="sibTrans" cxnId="{0DDD73B3-7E8F-451B-A2BB-35A5C34FD55F}">
      <dgm:prSet/>
      <dgm:spPr>
        <a:solidFill>
          <a:schemeClr val="tx1">
            <a:lumMod val="50000"/>
            <a:lumOff val="50000"/>
          </a:schemeClr>
        </a:solidFill>
      </dgm:spPr>
      <dgm:t>
        <a:bodyPr/>
        <a:lstStyle/>
        <a:p>
          <a:endParaRPr lang="en-GB"/>
        </a:p>
      </dgm:t>
    </dgm:pt>
    <dgm:pt modelId="{9DE88639-DDB0-4964-9FB8-952561327C6A}">
      <dgm:prSet phldrT="[Text]"/>
      <dgm:spPr>
        <a:solidFill>
          <a:srgbClr val="E6005B"/>
        </a:solidFill>
      </dgm:spPr>
      <dgm:t>
        <a:bodyPr/>
        <a:lstStyle/>
        <a:p>
          <a:r>
            <a:rPr lang="en-GB">
              <a:latin typeface="Arial" panose="020B0604020202020204" pitchFamily="34" charset="0"/>
              <a:cs typeface="Arial" panose="020B0604020202020204" pitchFamily="34" charset="0"/>
            </a:rPr>
            <a:t>What impacts will the action have on people?</a:t>
          </a:r>
        </a:p>
      </dgm:t>
    </dgm:pt>
    <dgm:pt modelId="{D79CDC32-7193-4356-A60D-8EDE0BB68FAE}" type="parTrans" cxnId="{9EAB08D0-27D5-4BD9-BE0E-6C68108AB9E5}">
      <dgm:prSet/>
      <dgm:spPr/>
      <dgm:t>
        <a:bodyPr/>
        <a:lstStyle/>
        <a:p>
          <a:endParaRPr lang="en-GB"/>
        </a:p>
      </dgm:t>
    </dgm:pt>
    <dgm:pt modelId="{A336D666-39FD-4F78-A600-CCB26C22575C}" type="sibTrans" cxnId="{9EAB08D0-27D5-4BD9-BE0E-6C68108AB9E5}">
      <dgm:prSet/>
      <dgm:spPr>
        <a:solidFill>
          <a:schemeClr val="tx1">
            <a:lumMod val="50000"/>
            <a:lumOff val="50000"/>
          </a:schemeClr>
        </a:solidFill>
      </dgm:spPr>
      <dgm:t>
        <a:bodyPr/>
        <a:lstStyle/>
        <a:p>
          <a:endParaRPr lang="en-GB"/>
        </a:p>
      </dgm:t>
    </dgm:pt>
    <dgm:pt modelId="{37AB856C-0BD8-4FA2-B345-CC841F9A75BC}">
      <dgm:prSet phldrT="[Text]"/>
      <dgm:spPr>
        <a:solidFill>
          <a:srgbClr val="E6005B"/>
        </a:solidFill>
      </dgm:spPr>
      <dgm:t>
        <a:bodyPr/>
        <a:lstStyle/>
        <a:p>
          <a:r>
            <a:rPr lang="en-GB">
              <a:latin typeface="Arial" panose="020B0604020202020204" pitchFamily="34" charset="0"/>
              <a:cs typeface="Arial" panose="020B0604020202020204" pitchFamily="34" charset="0"/>
            </a:rPr>
            <a:t>What impacts will the action have on operations? </a:t>
          </a:r>
        </a:p>
      </dgm:t>
    </dgm:pt>
    <dgm:pt modelId="{3AF5AF5F-C90C-458B-A785-8D813B96405C}" type="parTrans" cxnId="{CD49F23F-A111-4122-B5BC-5020ED477B37}">
      <dgm:prSet/>
      <dgm:spPr/>
      <dgm:t>
        <a:bodyPr/>
        <a:lstStyle/>
        <a:p>
          <a:endParaRPr lang="en-GB"/>
        </a:p>
      </dgm:t>
    </dgm:pt>
    <dgm:pt modelId="{FFCDA636-52BC-4F6B-808E-C9DEAFCDED7F}" type="sibTrans" cxnId="{CD49F23F-A111-4122-B5BC-5020ED477B37}">
      <dgm:prSet/>
      <dgm:spPr>
        <a:solidFill>
          <a:schemeClr val="tx1">
            <a:lumMod val="50000"/>
            <a:lumOff val="50000"/>
          </a:schemeClr>
        </a:solidFill>
      </dgm:spPr>
      <dgm:t>
        <a:bodyPr/>
        <a:lstStyle/>
        <a:p>
          <a:endParaRPr lang="en-GB"/>
        </a:p>
      </dgm:t>
    </dgm:pt>
    <dgm:pt modelId="{622776CF-B37A-47F6-BE1C-58731C790E5B}">
      <dgm:prSet phldrT="[Text]"/>
      <dgm:spPr>
        <a:solidFill>
          <a:srgbClr val="E6005B"/>
        </a:solidFill>
      </dgm:spPr>
      <dgm:t>
        <a:bodyPr/>
        <a:lstStyle/>
        <a:p>
          <a:r>
            <a:rPr lang="en-GB">
              <a:latin typeface="Arial" panose="020B0604020202020204" pitchFamily="34" charset="0"/>
              <a:cs typeface="Arial" panose="020B0604020202020204" pitchFamily="34" charset="0"/>
            </a:rPr>
            <a:t>What resources does the action require? </a:t>
          </a:r>
        </a:p>
      </dgm:t>
    </dgm:pt>
    <dgm:pt modelId="{C705EC0A-8243-4C3C-B32A-43285AD94D91}" type="parTrans" cxnId="{1351162F-2D4F-4E0A-B168-EFBA845E7A53}">
      <dgm:prSet/>
      <dgm:spPr/>
      <dgm:t>
        <a:bodyPr/>
        <a:lstStyle/>
        <a:p>
          <a:endParaRPr lang="en-GB"/>
        </a:p>
      </dgm:t>
    </dgm:pt>
    <dgm:pt modelId="{D82FAA18-5130-40BD-BB2A-B189B4C9D04F}" type="sibTrans" cxnId="{1351162F-2D4F-4E0A-B168-EFBA845E7A53}">
      <dgm:prSet/>
      <dgm:spPr/>
      <dgm:t>
        <a:bodyPr/>
        <a:lstStyle/>
        <a:p>
          <a:endParaRPr lang="en-GB"/>
        </a:p>
      </dgm:t>
    </dgm:pt>
    <dgm:pt modelId="{F7FDD380-4641-4391-8979-6F5AA74A7B9B}" type="pres">
      <dgm:prSet presAssocID="{353E643D-EE5C-4B61-9FBD-C9BE8BDB4254}" presName="Name0" presStyleCnt="0">
        <dgm:presLayoutVars>
          <dgm:dir/>
          <dgm:resizeHandles val="exact"/>
        </dgm:presLayoutVars>
      </dgm:prSet>
      <dgm:spPr/>
    </dgm:pt>
    <dgm:pt modelId="{45FC7A7E-B3C7-4754-9105-8ACC0881DF40}" type="pres">
      <dgm:prSet presAssocID="{057EB105-3780-4BD1-8874-CA17B6F653DE}" presName="node" presStyleLbl="node1" presStyleIdx="0" presStyleCnt="4" custScaleX="127533" custScaleY="138964">
        <dgm:presLayoutVars>
          <dgm:bulletEnabled val="1"/>
        </dgm:presLayoutVars>
      </dgm:prSet>
      <dgm:spPr/>
    </dgm:pt>
    <dgm:pt modelId="{242B14FF-3C41-490A-B640-F20EEEEA172D}" type="pres">
      <dgm:prSet presAssocID="{2909B88C-5D1D-4B8D-9A7C-FF3D9BC1C8AE}" presName="sibTrans" presStyleLbl="sibTrans2D1" presStyleIdx="0" presStyleCnt="3"/>
      <dgm:spPr/>
    </dgm:pt>
    <dgm:pt modelId="{9723FED8-7E23-47FE-B0FB-D0E538939926}" type="pres">
      <dgm:prSet presAssocID="{2909B88C-5D1D-4B8D-9A7C-FF3D9BC1C8AE}" presName="connectorText" presStyleLbl="sibTrans2D1" presStyleIdx="0" presStyleCnt="3"/>
      <dgm:spPr/>
    </dgm:pt>
    <dgm:pt modelId="{98423302-10F4-4A5C-9CF5-7C7C48CF7C81}" type="pres">
      <dgm:prSet presAssocID="{9DE88639-DDB0-4964-9FB8-952561327C6A}" presName="node" presStyleLbl="node1" presStyleIdx="1" presStyleCnt="4" custScaleX="127533" custScaleY="138964">
        <dgm:presLayoutVars>
          <dgm:bulletEnabled val="1"/>
        </dgm:presLayoutVars>
      </dgm:prSet>
      <dgm:spPr/>
    </dgm:pt>
    <dgm:pt modelId="{09F561CA-83F1-44A6-987D-92829867A841}" type="pres">
      <dgm:prSet presAssocID="{A336D666-39FD-4F78-A600-CCB26C22575C}" presName="sibTrans" presStyleLbl="sibTrans2D1" presStyleIdx="1" presStyleCnt="3"/>
      <dgm:spPr/>
    </dgm:pt>
    <dgm:pt modelId="{6F42A49F-A6CE-412A-8755-53E3F703BEFF}" type="pres">
      <dgm:prSet presAssocID="{A336D666-39FD-4F78-A600-CCB26C22575C}" presName="connectorText" presStyleLbl="sibTrans2D1" presStyleIdx="1" presStyleCnt="3"/>
      <dgm:spPr/>
    </dgm:pt>
    <dgm:pt modelId="{649BB6D7-B1D8-4D20-B287-86C4935D413C}" type="pres">
      <dgm:prSet presAssocID="{37AB856C-0BD8-4FA2-B345-CC841F9A75BC}" presName="node" presStyleLbl="node1" presStyleIdx="2" presStyleCnt="4" custScaleX="127533" custScaleY="138964">
        <dgm:presLayoutVars>
          <dgm:bulletEnabled val="1"/>
        </dgm:presLayoutVars>
      </dgm:prSet>
      <dgm:spPr/>
    </dgm:pt>
    <dgm:pt modelId="{899F6D5A-03AB-4BB4-83DC-781B1E153263}" type="pres">
      <dgm:prSet presAssocID="{FFCDA636-52BC-4F6B-808E-C9DEAFCDED7F}" presName="sibTrans" presStyleLbl="sibTrans2D1" presStyleIdx="2" presStyleCnt="3"/>
      <dgm:spPr/>
    </dgm:pt>
    <dgm:pt modelId="{A622863C-927D-41DB-B3CF-71DF917518D6}" type="pres">
      <dgm:prSet presAssocID="{FFCDA636-52BC-4F6B-808E-C9DEAFCDED7F}" presName="connectorText" presStyleLbl="sibTrans2D1" presStyleIdx="2" presStyleCnt="3"/>
      <dgm:spPr/>
    </dgm:pt>
    <dgm:pt modelId="{02E8FE67-3EB3-4D42-9068-0489FB6198FA}" type="pres">
      <dgm:prSet presAssocID="{622776CF-B37A-47F6-BE1C-58731C790E5B}" presName="node" presStyleLbl="node1" presStyleIdx="3" presStyleCnt="4" custScaleX="127533" custScaleY="138964">
        <dgm:presLayoutVars>
          <dgm:bulletEnabled val="1"/>
        </dgm:presLayoutVars>
      </dgm:prSet>
      <dgm:spPr/>
    </dgm:pt>
  </dgm:ptLst>
  <dgm:cxnLst>
    <dgm:cxn modelId="{84255223-2062-4CA3-9348-EA894B363987}" type="presOf" srcId="{A336D666-39FD-4F78-A600-CCB26C22575C}" destId="{09F561CA-83F1-44A6-987D-92829867A841}" srcOrd="0" destOrd="0" presId="urn:microsoft.com/office/officeart/2005/8/layout/process1"/>
    <dgm:cxn modelId="{8CDFD328-D557-48A1-9D82-BF830B3BA543}" type="presOf" srcId="{37AB856C-0BD8-4FA2-B345-CC841F9A75BC}" destId="{649BB6D7-B1D8-4D20-B287-86C4935D413C}" srcOrd="0" destOrd="0" presId="urn:microsoft.com/office/officeart/2005/8/layout/process1"/>
    <dgm:cxn modelId="{1351162F-2D4F-4E0A-B168-EFBA845E7A53}" srcId="{353E643D-EE5C-4B61-9FBD-C9BE8BDB4254}" destId="{622776CF-B37A-47F6-BE1C-58731C790E5B}" srcOrd="3" destOrd="0" parTransId="{C705EC0A-8243-4C3C-B32A-43285AD94D91}" sibTransId="{D82FAA18-5130-40BD-BB2A-B189B4C9D04F}"/>
    <dgm:cxn modelId="{CD49F23F-A111-4122-B5BC-5020ED477B37}" srcId="{353E643D-EE5C-4B61-9FBD-C9BE8BDB4254}" destId="{37AB856C-0BD8-4FA2-B345-CC841F9A75BC}" srcOrd="2" destOrd="0" parTransId="{3AF5AF5F-C90C-458B-A785-8D813B96405C}" sibTransId="{FFCDA636-52BC-4F6B-808E-C9DEAFCDED7F}"/>
    <dgm:cxn modelId="{864BC553-DB81-4BD3-9BAF-83D3402003C0}" type="presOf" srcId="{2909B88C-5D1D-4B8D-9A7C-FF3D9BC1C8AE}" destId="{242B14FF-3C41-490A-B640-F20EEEEA172D}" srcOrd="0" destOrd="0" presId="urn:microsoft.com/office/officeart/2005/8/layout/process1"/>
    <dgm:cxn modelId="{7382BF55-FECD-4D81-814E-CDCE81A50CC3}" type="presOf" srcId="{622776CF-B37A-47F6-BE1C-58731C790E5B}" destId="{02E8FE67-3EB3-4D42-9068-0489FB6198FA}" srcOrd="0" destOrd="0" presId="urn:microsoft.com/office/officeart/2005/8/layout/process1"/>
    <dgm:cxn modelId="{4B55F985-D399-4EC0-9D77-2AB2EF245872}" type="presOf" srcId="{FFCDA636-52BC-4F6B-808E-C9DEAFCDED7F}" destId="{899F6D5A-03AB-4BB4-83DC-781B1E153263}" srcOrd="0" destOrd="0" presId="urn:microsoft.com/office/officeart/2005/8/layout/process1"/>
    <dgm:cxn modelId="{B2203986-1B1E-4D93-A1F7-AFECAAC2B950}" type="presOf" srcId="{9DE88639-DDB0-4964-9FB8-952561327C6A}" destId="{98423302-10F4-4A5C-9CF5-7C7C48CF7C81}" srcOrd="0" destOrd="0" presId="urn:microsoft.com/office/officeart/2005/8/layout/process1"/>
    <dgm:cxn modelId="{2096FB8B-A3C1-481A-A3A0-149D9195AC4F}" type="presOf" srcId="{2909B88C-5D1D-4B8D-9A7C-FF3D9BC1C8AE}" destId="{9723FED8-7E23-47FE-B0FB-D0E538939926}" srcOrd="1" destOrd="0" presId="urn:microsoft.com/office/officeart/2005/8/layout/process1"/>
    <dgm:cxn modelId="{3EDF5EAD-2DBF-44CA-B0A5-A9F988C2556F}" type="presOf" srcId="{057EB105-3780-4BD1-8874-CA17B6F653DE}" destId="{45FC7A7E-B3C7-4754-9105-8ACC0881DF40}" srcOrd="0" destOrd="0" presId="urn:microsoft.com/office/officeart/2005/8/layout/process1"/>
    <dgm:cxn modelId="{0DDD73B3-7E8F-451B-A2BB-35A5C34FD55F}" srcId="{353E643D-EE5C-4B61-9FBD-C9BE8BDB4254}" destId="{057EB105-3780-4BD1-8874-CA17B6F653DE}" srcOrd="0" destOrd="0" parTransId="{0EEB63E3-06D8-442C-B02B-AD7C6176F751}" sibTransId="{2909B88C-5D1D-4B8D-9A7C-FF3D9BC1C8AE}"/>
    <dgm:cxn modelId="{9EAB08D0-27D5-4BD9-BE0E-6C68108AB9E5}" srcId="{353E643D-EE5C-4B61-9FBD-C9BE8BDB4254}" destId="{9DE88639-DDB0-4964-9FB8-952561327C6A}" srcOrd="1" destOrd="0" parTransId="{D79CDC32-7193-4356-A60D-8EDE0BB68FAE}" sibTransId="{A336D666-39FD-4F78-A600-CCB26C22575C}"/>
    <dgm:cxn modelId="{F7FF74D0-D94D-4CF5-842B-48A58126E339}" type="presOf" srcId="{FFCDA636-52BC-4F6B-808E-C9DEAFCDED7F}" destId="{A622863C-927D-41DB-B3CF-71DF917518D6}" srcOrd="1" destOrd="0" presId="urn:microsoft.com/office/officeart/2005/8/layout/process1"/>
    <dgm:cxn modelId="{A28E24DC-66F1-43A5-BE3A-A97951B2B9A4}" type="presOf" srcId="{A336D666-39FD-4F78-A600-CCB26C22575C}" destId="{6F42A49F-A6CE-412A-8755-53E3F703BEFF}" srcOrd="1" destOrd="0" presId="urn:microsoft.com/office/officeart/2005/8/layout/process1"/>
    <dgm:cxn modelId="{A69560EF-8F3A-4423-9214-7D99040D640A}" type="presOf" srcId="{353E643D-EE5C-4B61-9FBD-C9BE8BDB4254}" destId="{F7FDD380-4641-4391-8979-6F5AA74A7B9B}" srcOrd="0" destOrd="0" presId="urn:microsoft.com/office/officeart/2005/8/layout/process1"/>
    <dgm:cxn modelId="{48B2BAB9-1376-41D3-ABD5-147AA9F6D42E}" type="presParOf" srcId="{F7FDD380-4641-4391-8979-6F5AA74A7B9B}" destId="{45FC7A7E-B3C7-4754-9105-8ACC0881DF40}" srcOrd="0" destOrd="0" presId="urn:microsoft.com/office/officeart/2005/8/layout/process1"/>
    <dgm:cxn modelId="{87FBD59F-2A81-4C95-80A1-6D710D1DB4E2}" type="presParOf" srcId="{F7FDD380-4641-4391-8979-6F5AA74A7B9B}" destId="{242B14FF-3C41-490A-B640-F20EEEEA172D}" srcOrd="1" destOrd="0" presId="urn:microsoft.com/office/officeart/2005/8/layout/process1"/>
    <dgm:cxn modelId="{D7C30F74-9317-4BB1-950E-10CBC09904BA}" type="presParOf" srcId="{242B14FF-3C41-490A-B640-F20EEEEA172D}" destId="{9723FED8-7E23-47FE-B0FB-D0E538939926}" srcOrd="0" destOrd="0" presId="urn:microsoft.com/office/officeart/2005/8/layout/process1"/>
    <dgm:cxn modelId="{4BACB769-3D80-4C3B-A513-85CAC0F14160}" type="presParOf" srcId="{F7FDD380-4641-4391-8979-6F5AA74A7B9B}" destId="{98423302-10F4-4A5C-9CF5-7C7C48CF7C81}" srcOrd="2" destOrd="0" presId="urn:microsoft.com/office/officeart/2005/8/layout/process1"/>
    <dgm:cxn modelId="{66339883-4A1B-4A9C-A4F1-1E15744D0699}" type="presParOf" srcId="{F7FDD380-4641-4391-8979-6F5AA74A7B9B}" destId="{09F561CA-83F1-44A6-987D-92829867A841}" srcOrd="3" destOrd="0" presId="urn:microsoft.com/office/officeart/2005/8/layout/process1"/>
    <dgm:cxn modelId="{AB74C601-57A9-42A1-BBA8-7586EED91740}" type="presParOf" srcId="{09F561CA-83F1-44A6-987D-92829867A841}" destId="{6F42A49F-A6CE-412A-8755-53E3F703BEFF}" srcOrd="0" destOrd="0" presId="urn:microsoft.com/office/officeart/2005/8/layout/process1"/>
    <dgm:cxn modelId="{07BAF6C9-56B2-4A41-AB37-A25F25488D62}" type="presParOf" srcId="{F7FDD380-4641-4391-8979-6F5AA74A7B9B}" destId="{649BB6D7-B1D8-4D20-B287-86C4935D413C}" srcOrd="4" destOrd="0" presId="urn:microsoft.com/office/officeart/2005/8/layout/process1"/>
    <dgm:cxn modelId="{7D75DE10-9C28-4BC6-8548-11F063490A3E}" type="presParOf" srcId="{F7FDD380-4641-4391-8979-6F5AA74A7B9B}" destId="{899F6D5A-03AB-4BB4-83DC-781B1E153263}" srcOrd="5" destOrd="0" presId="urn:microsoft.com/office/officeart/2005/8/layout/process1"/>
    <dgm:cxn modelId="{99B954A0-FA68-4ADC-8D4F-49D8D068DC5A}" type="presParOf" srcId="{899F6D5A-03AB-4BB4-83DC-781B1E153263}" destId="{A622863C-927D-41DB-B3CF-71DF917518D6}" srcOrd="0" destOrd="0" presId="urn:microsoft.com/office/officeart/2005/8/layout/process1"/>
    <dgm:cxn modelId="{A644B678-47DA-4AA2-B13F-C66335391866}" type="presParOf" srcId="{F7FDD380-4641-4391-8979-6F5AA74A7B9B}" destId="{02E8FE67-3EB3-4D42-9068-0489FB6198FA}"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FC7A7E-B3C7-4754-9105-8ACC0881DF40}">
      <dsp:nvSpPr>
        <dsp:cNvPr id="0" name=""/>
        <dsp:cNvSpPr/>
      </dsp:nvSpPr>
      <dsp:spPr>
        <a:xfrm>
          <a:off x="201" y="782312"/>
          <a:ext cx="2353339" cy="1538563"/>
        </a:xfrm>
        <a:prstGeom prst="roundRect">
          <a:avLst>
            <a:gd name="adj" fmla="val 10000"/>
          </a:avLst>
        </a:prstGeom>
        <a:solidFill>
          <a:srgbClr val="E60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latin typeface="Arial" panose="020B0604020202020204" pitchFamily="34" charset="0"/>
              <a:cs typeface="Arial" panose="020B0604020202020204" pitchFamily="34" charset="0"/>
            </a:rPr>
            <a:t>Will the action reduce carbon emissions? To what extent? </a:t>
          </a:r>
        </a:p>
      </dsp:txBody>
      <dsp:txXfrm>
        <a:off x="45264" y="827375"/>
        <a:ext cx="2263213" cy="1448437"/>
      </dsp:txXfrm>
    </dsp:sp>
    <dsp:sp modelId="{242B14FF-3C41-490A-B640-F20EEEEA172D}">
      <dsp:nvSpPr>
        <dsp:cNvPr id="0" name=""/>
        <dsp:cNvSpPr/>
      </dsp:nvSpPr>
      <dsp:spPr>
        <a:xfrm>
          <a:off x="2538068" y="1322779"/>
          <a:ext cx="391199" cy="457629"/>
        </a:xfrm>
        <a:prstGeom prst="rightArrow">
          <a:avLst>
            <a:gd name="adj1" fmla="val 60000"/>
            <a:gd name="adj2" fmla="val 50000"/>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a:off x="2538068" y="1414305"/>
        <a:ext cx="273839" cy="274577"/>
      </dsp:txXfrm>
    </dsp:sp>
    <dsp:sp modelId="{98423302-10F4-4A5C-9CF5-7C7C48CF7C81}">
      <dsp:nvSpPr>
        <dsp:cNvPr id="0" name=""/>
        <dsp:cNvSpPr/>
      </dsp:nvSpPr>
      <dsp:spPr>
        <a:xfrm>
          <a:off x="3091652" y="782312"/>
          <a:ext cx="2353339" cy="1538563"/>
        </a:xfrm>
        <a:prstGeom prst="roundRect">
          <a:avLst>
            <a:gd name="adj" fmla="val 10000"/>
          </a:avLst>
        </a:prstGeom>
        <a:solidFill>
          <a:srgbClr val="E60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latin typeface="Arial" panose="020B0604020202020204" pitchFamily="34" charset="0"/>
              <a:cs typeface="Arial" panose="020B0604020202020204" pitchFamily="34" charset="0"/>
            </a:rPr>
            <a:t>What impacts will the action have on people?</a:t>
          </a:r>
        </a:p>
      </dsp:txBody>
      <dsp:txXfrm>
        <a:off x="3136715" y="827375"/>
        <a:ext cx="2263213" cy="1448437"/>
      </dsp:txXfrm>
    </dsp:sp>
    <dsp:sp modelId="{09F561CA-83F1-44A6-987D-92829867A841}">
      <dsp:nvSpPr>
        <dsp:cNvPr id="0" name=""/>
        <dsp:cNvSpPr/>
      </dsp:nvSpPr>
      <dsp:spPr>
        <a:xfrm>
          <a:off x="5629519" y="1322779"/>
          <a:ext cx="391199" cy="457629"/>
        </a:xfrm>
        <a:prstGeom prst="rightArrow">
          <a:avLst>
            <a:gd name="adj1" fmla="val 60000"/>
            <a:gd name="adj2" fmla="val 50000"/>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a:off x="5629519" y="1414305"/>
        <a:ext cx="273839" cy="274577"/>
      </dsp:txXfrm>
    </dsp:sp>
    <dsp:sp modelId="{649BB6D7-B1D8-4D20-B287-86C4935D413C}">
      <dsp:nvSpPr>
        <dsp:cNvPr id="0" name=""/>
        <dsp:cNvSpPr/>
      </dsp:nvSpPr>
      <dsp:spPr>
        <a:xfrm>
          <a:off x="6183103" y="782312"/>
          <a:ext cx="2353339" cy="1538563"/>
        </a:xfrm>
        <a:prstGeom prst="roundRect">
          <a:avLst>
            <a:gd name="adj" fmla="val 10000"/>
          </a:avLst>
        </a:prstGeom>
        <a:solidFill>
          <a:srgbClr val="E60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latin typeface="Arial" panose="020B0604020202020204" pitchFamily="34" charset="0"/>
              <a:cs typeface="Arial" panose="020B0604020202020204" pitchFamily="34" charset="0"/>
            </a:rPr>
            <a:t>What impacts will the action have on operations? </a:t>
          </a:r>
        </a:p>
      </dsp:txBody>
      <dsp:txXfrm>
        <a:off x="6228166" y="827375"/>
        <a:ext cx="2263213" cy="1448437"/>
      </dsp:txXfrm>
    </dsp:sp>
    <dsp:sp modelId="{899F6D5A-03AB-4BB4-83DC-781B1E153263}">
      <dsp:nvSpPr>
        <dsp:cNvPr id="0" name=""/>
        <dsp:cNvSpPr/>
      </dsp:nvSpPr>
      <dsp:spPr>
        <a:xfrm>
          <a:off x="8720970" y="1322779"/>
          <a:ext cx="391199" cy="457629"/>
        </a:xfrm>
        <a:prstGeom prst="rightArrow">
          <a:avLst>
            <a:gd name="adj1" fmla="val 60000"/>
            <a:gd name="adj2" fmla="val 50000"/>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a:off x="8720970" y="1414305"/>
        <a:ext cx="273839" cy="274577"/>
      </dsp:txXfrm>
    </dsp:sp>
    <dsp:sp modelId="{02E8FE67-3EB3-4D42-9068-0489FB6198FA}">
      <dsp:nvSpPr>
        <dsp:cNvPr id="0" name=""/>
        <dsp:cNvSpPr/>
      </dsp:nvSpPr>
      <dsp:spPr>
        <a:xfrm>
          <a:off x="9274554" y="782312"/>
          <a:ext cx="2353339" cy="1538563"/>
        </a:xfrm>
        <a:prstGeom prst="roundRect">
          <a:avLst>
            <a:gd name="adj" fmla="val 10000"/>
          </a:avLst>
        </a:prstGeom>
        <a:solidFill>
          <a:srgbClr val="E60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latin typeface="Arial" panose="020B0604020202020204" pitchFamily="34" charset="0"/>
              <a:cs typeface="Arial" panose="020B0604020202020204" pitchFamily="34" charset="0"/>
            </a:rPr>
            <a:t>What resources does the action require? </a:t>
          </a:r>
        </a:p>
      </dsp:txBody>
      <dsp:txXfrm>
        <a:off x="9319617" y="827375"/>
        <a:ext cx="2263213" cy="144843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EA2CDFA-BF51-4607-A04A-5F0416338629}" type="datetimeFigureOut">
              <a:rPr lang="en-US"/>
              <a:t>3/1/2023</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B3BA5DB-EB75-409D-A56C-CE9BC85E7FA8}" type="slidenum">
              <a:rPr lang="en-US"/>
              <a:t>‹#›</a:t>
            </a:fld>
            <a:endParaRPr lang="en-US"/>
          </a:p>
        </p:txBody>
      </p:sp>
    </p:spTree>
    <p:extLst>
      <p:ext uri="{BB962C8B-B14F-4D97-AF65-F5344CB8AC3E}">
        <p14:creationId xmlns:p14="http://schemas.microsoft.com/office/powerpoint/2010/main" val="246397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EOW4fG-qlWU" TargetMode="External"/><Relationship Id="rId7" Type="http://schemas.openxmlformats.org/officeDocument/2006/relationships/hyperlink" Target="https://my2050.beis.gov.uk/?levers=111111111111111"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www.imperial.ac.uk/media/imperial-college/grantham-institute/public/publications/Nine-things-you-can-do-about-climate-change.pdf" TargetMode="External"/><Relationship Id="rId5" Type="http://schemas.openxmlformats.org/officeDocument/2006/relationships/hyperlink" Target="https://www.bbc.co.uk/news/science-environment-46459714" TargetMode="External"/><Relationship Id="rId4" Type="http://schemas.openxmlformats.org/officeDocument/2006/relationships/hyperlink" Target="https://edition.cnn.com/interactive/2019/04/specials/climate-change-solutions-quiz/index.html"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bbc.co.uk/news/science-environment-46459714"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my2050.beis.gov.uk/?levers=111111111111111"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dgs.un.org/goal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KB</a:t>
            </a:r>
          </a:p>
          <a:p>
            <a:endParaRPr lang="en-GB" dirty="0"/>
          </a:p>
          <a:p>
            <a:pPr algn="l" rtl="0" fontAlgn="base"/>
            <a:r>
              <a:rPr lang="en-GB" sz="1800" b="0" i="0" dirty="0">
                <a:solidFill>
                  <a:srgbClr val="000000"/>
                </a:solidFill>
                <a:effectLst/>
                <a:latin typeface="Calibri" panose="020F0502020204030204" pitchFamily="34" charset="0"/>
              </a:rPr>
              <a:t>Welcome to session 3 of our carbon literacy training. Today we will be our solution session examining climate change mitigation and adaptation and thinking about the individual actions that we can take to reduce our own carbon footprint and activities to prepare your solutions. </a:t>
            </a:r>
            <a:r>
              <a:rPr lang="en-GB" sz="2800" b="0" i="0" dirty="0">
                <a:solidFill>
                  <a:srgbClr val="000000"/>
                </a:solidFill>
                <a:effectLst/>
                <a:latin typeface="Calibri" panose="020F0502020204030204" pitchFamily="34" charset="0"/>
              </a:rPr>
              <a:t>Open all these tabs…</a:t>
            </a:r>
          </a:p>
          <a:p>
            <a:pPr algn="l" rtl="0" fontAlgn="base"/>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alibri" panose="020F0502020204030204" pitchFamily="34" charset="0"/>
              </a:rPr>
              <a:t> </a:t>
            </a:r>
            <a:endParaRPr lang="en-GB" b="0" i="0" dirty="0">
              <a:solidFill>
                <a:srgbClr val="000000"/>
              </a:solidFill>
              <a:effectLst/>
              <a:latin typeface="Segoe UI" panose="020B0502040204020203" pitchFamily="34"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Calibri" panose="020F0502020204030204" pitchFamily="34" charset="0"/>
              </a:rPr>
              <a:t>Tabs to be put into chat for session 3 (6 hour) online version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r>
              <a:rPr lang="en-GB" sz="1800" kern="1200" dirty="0">
                <a:solidFill>
                  <a:srgbClr val="000000"/>
                </a:solidFill>
                <a:effectLst/>
                <a:latin typeface="Calibri" panose="020F0502020204030204" pitchFamily="34" charset="0"/>
                <a:ea typeface="Times New Roman" panose="02020603050405020304" pitchFamily="18" charset="0"/>
              </a:rPr>
              <a:t>Slide 3  </a:t>
            </a:r>
            <a:r>
              <a:rPr lang="en-GB" sz="1800" u="sng" kern="1200" dirty="0">
                <a:solidFill>
                  <a:srgbClr val="000000"/>
                </a:solidFill>
                <a:effectLst/>
                <a:latin typeface="Calibri" panose="020F0502020204030204" pitchFamily="34" charset="0"/>
                <a:ea typeface="Times New Roman" panose="02020603050405020304" pitchFamily="18" charset="0"/>
                <a:hlinkClick r:id="rId3"/>
              </a:rPr>
              <a:t>https://www.youtube.com/watch?v=EOW4fG-qlWU</a:t>
            </a:r>
            <a:endParaRPr lang="en-GB" sz="1800" dirty="0">
              <a:effectLst/>
              <a:latin typeface="Times New Roman" panose="02020603050405020304" pitchFamily="18" charset="0"/>
              <a:ea typeface="Times New Roman" panose="02020603050405020304" pitchFamily="18" charset="0"/>
            </a:endParaRPr>
          </a:p>
          <a:p>
            <a:pPr fontAlgn="base"/>
            <a:r>
              <a:rPr lang="en-GB" sz="1800" kern="1200" dirty="0">
                <a:solidFill>
                  <a:srgbClr val="000000"/>
                </a:solidFill>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rPr>
              <a:t> </a:t>
            </a:r>
            <a:r>
              <a:rPr lang="en-GB" sz="1800" b="1" dirty="0">
                <a:effectLst/>
                <a:latin typeface="Calibri" panose="020F0502020204030204" pitchFamily="34" charset="0"/>
                <a:ea typeface="Times New Roman" panose="02020603050405020304" pitchFamily="18" charset="0"/>
              </a:rPr>
              <a:t>Don’t put in chat KB to screen share</a:t>
            </a:r>
            <a:endParaRPr lang="en-GB" sz="1800" dirty="0">
              <a:effectLst/>
              <a:latin typeface="Times New Roman" panose="02020603050405020304" pitchFamily="18" charset="0"/>
              <a:ea typeface="Times New Roman" panose="02020603050405020304" pitchFamily="18" charset="0"/>
            </a:endParaRPr>
          </a:p>
          <a:p>
            <a:pPr fontAlgn="base"/>
            <a:endParaRPr lang="en-GB" sz="1800" dirty="0">
              <a:effectLst/>
              <a:latin typeface="Times New Roman" panose="02020603050405020304" pitchFamily="18" charset="0"/>
              <a:ea typeface="Times New Roman" panose="02020603050405020304" pitchFamily="18" charset="0"/>
            </a:endParaRPr>
          </a:p>
          <a:p>
            <a:pPr fontAlgn="base"/>
            <a:r>
              <a:rPr lang="en-GB" sz="1800" kern="1200" dirty="0">
                <a:solidFill>
                  <a:srgbClr val="000000"/>
                </a:solidFill>
                <a:effectLst/>
                <a:latin typeface="Calibri" panose="020F0502020204030204" pitchFamily="34" charset="0"/>
                <a:ea typeface="Times New Roman" panose="02020603050405020304" pitchFamily="18" charset="0"/>
              </a:rPr>
              <a:t>Slide 12 </a:t>
            </a:r>
            <a:r>
              <a:rPr lang="en-GB" sz="1800" u="sng" kern="1200" dirty="0">
                <a:solidFill>
                  <a:srgbClr val="000000"/>
                </a:solidFill>
                <a:effectLst/>
                <a:latin typeface="Calibri" panose="020F0502020204030204" pitchFamily="34" charset="0"/>
                <a:ea typeface="Times New Roman" panose="02020603050405020304" pitchFamily="18" charset="0"/>
                <a:hlinkClick r:id="rId4"/>
              </a:rPr>
              <a:t>https://edition.cnn.com/interactive/2019/04/specials/climate-change-solutions-quiz/index.html</a:t>
            </a:r>
            <a:r>
              <a:rPr lang="en-GB" sz="1800" kern="1200" dirty="0">
                <a:solidFill>
                  <a:srgbClr val="000000"/>
                </a:solidFill>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fontAlgn="base"/>
            <a:r>
              <a:rPr lang="en-GB" sz="1800" kern="1200" dirty="0">
                <a:solidFill>
                  <a:srgbClr val="000000"/>
                </a:solidFill>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slide 14</a:t>
            </a:r>
            <a:r>
              <a:rPr lang="en-GB" sz="1800" dirty="0">
                <a:effectLst/>
                <a:latin typeface="Calibri" panose="020F0502020204030204" pitchFamily="34" charset="0"/>
                <a:ea typeface="Calibri" panose="020F0502020204030204" pitchFamily="34" charset="0"/>
                <a:cs typeface="Calibri" panose="020F0502020204030204" pitchFamily="34" charset="0"/>
              </a:rPr>
              <a:t> </a:t>
            </a:r>
            <a:r>
              <a:rPr lang="en-GB" sz="1800" u="sng" kern="12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5"/>
              </a:rPr>
              <a:t>https://www.bbc.co.uk/news/science-environment-46459714</a:t>
            </a:r>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r>
              <a:rPr lang="en-GB" sz="1800" dirty="0">
                <a:effectLst/>
                <a:latin typeface="Calibri" panose="020F0502020204030204" pitchFamily="34" charset="0"/>
                <a:ea typeface="Times New Roman" panose="02020603050405020304" pitchFamily="18" charset="0"/>
              </a:rPr>
              <a:t>Slide 16 </a:t>
            </a:r>
            <a:endParaRPr lang="en-GB" sz="1800" dirty="0">
              <a:effectLst/>
              <a:latin typeface="Times New Roman" panose="02020603050405020304" pitchFamily="18" charset="0"/>
              <a:ea typeface="Times New Roman" panose="02020603050405020304" pitchFamily="18" charset="0"/>
            </a:endParaRPr>
          </a:p>
          <a:p>
            <a:pPr fontAlgn="base"/>
            <a:r>
              <a:rPr lang="en-GB" sz="1800" kern="1200" dirty="0">
                <a:solidFill>
                  <a:srgbClr val="000000"/>
                </a:solidFill>
                <a:effectLst/>
                <a:latin typeface="Calibri" panose="020F0502020204030204" pitchFamily="34" charset="0"/>
                <a:ea typeface="Times New Roman" panose="02020603050405020304" pitchFamily="18" charset="0"/>
              </a:rPr>
              <a:t>https://www.imperial.ac.uk/stories/climate-action/ web site pdf </a:t>
            </a:r>
            <a:r>
              <a:rPr lang="en-GB" sz="1800" u="sng" kern="1200" dirty="0">
                <a:solidFill>
                  <a:srgbClr val="000000"/>
                </a:solidFill>
                <a:effectLst/>
                <a:latin typeface="Calibri" panose="020F0502020204030204" pitchFamily="34" charset="0"/>
                <a:ea typeface="Times New Roman" panose="02020603050405020304" pitchFamily="18" charset="0"/>
                <a:hlinkClick r:id="rId6"/>
              </a:rPr>
              <a:t>https://www.imperial.ac.uk/media/imperial-college/grantham-institute/public/publications/Nine-things-you-can-do-about-climate-change.pdf</a:t>
            </a:r>
            <a:endParaRPr lang="en-GB" sz="1800" dirty="0">
              <a:effectLst/>
              <a:latin typeface="Times New Roman" panose="02020603050405020304" pitchFamily="18" charset="0"/>
              <a:ea typeface="Times New Roman" panose="02020603050405020304" pitchFamily="18" charset="0"/>
            </a:endParaRPr>
          </a:p>
          <a:p>
            <a:pPr fontAlgn="base"/>
            <a:r>
              <a:rPr lang="en-GB" sz="1800" kern="1200" dirty="0">
                <a:solidFill>
                  <a:srgbClr val="000000"/>
                </a:solidFill>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fontAlgn="base"/>
            <a:r>
              <a:rPr lang="en-GB" sz="1800" dirty="0">
                <a:effectLst/>
                <a:latin typeface="Calibri" panose="020F0502020204030204" pitchFamily="34" charset="0"/>
                <a:ea typeface="Times New Roman" panose="02020603050405020304" pitchFamily="18" charset="0"/>
              </a:rPr>
              <a:t>NOT IN CHAT KB TO PLAY slide 21</a:t>
            </a:r>
            <a:endParaRPr lang="en-GB" sz="1800" dirty="0">
              <a:effectLst/>
              <a:latin typeface="Times New Roman" panose="02020603050405020304" pitchFamily="18" charset="0"/>
              <a:ea typeface="Times New Roman" panose="02020603050405020304" pitchFamily="18" charset="0"/>
            </a:endParaRPr>
          </a:p>
          <a:p>
            <a:pPr fontAlgn="base"/>
            <a:r>
              <a:rPr lang="en-GB" sz="1800" kern="1200" dirty="0">
                <a:solidFill>
                  <a:srgbClr val="000000"/>
                </a:solidFill>
                <a:effectLst/>
                <a:latin typeface="Calibri" panose="020F0502020204030204" pitchFamily="34" charset="0"/>
                <a:ea typeface="Times New Roman" panose="02020603050405020304" pitchFamily="18" charset="0"/>
              </a:rPr>
              <a:t> </a:t>
            </a:r>
            <a:r>
              <a:rPr lang="en-GB" sz="1800" b="1" kern="1200" dirty="0">
                <a:solidFill>
                  <a:srgbClr val="000000"/>
                </a:solidFill>
                <a:effectLst/>
                <a:latin typeface="Calibri" panose="020F0502020204030204" pitchFamily="34" charset="0"/>
                <a:ea typeface="Times New Roman" panose="02020603050405020304" pitchFamily="18" charset="0"/>
              </a:rPr>
              <a:t>https://www.youtube.com/watch?v=SDRxfuEvqGg start at 5.55 end at 11.10   </a:t>
            </a:r>
            <a:r>
              <a:rPr lang="en-US" sz="1800" kern="1200" dirty="0">
                <a:solidFill>
                  <a:srgbClr val="000000"/>
                </a:solidFill>
                <a:effectLst/>
                <a:latin typeface="Calibri" panose="020F0502020204030204" pitchFamily="34" charset="0"/>
                <a:ea typeface="Times New Roman" panose="02020603050405020304" pitchFamily="18" charset="0"/>
              </a:rPr>
              <a:t>adaptation video </a:t>
            </a:r>
            <a:endParaRPr lang="en-GB" sz="1800" dirty="0">
              <a:effectLst/>
              <a:latin typeface="Times New Roman" panose="02020603050405020304" pitchFamily="18" charset="0"/>
              <a:ea typeface="Times New Roman" panose="02020603050405020304" pitchFamily="18" charset="0"/>
            </a:endParaRPr>
          </a:p>
          <a:p>
            <a:pPr fontAlgn="base"/>
            <a:r>
              <a:rPr lang="en-US" sz="1800" kern="1200" dirty="0">
                <a:solidFill>
                  <a:srgbClr val="000000"/>
                </a:solidFill>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fontAlgn="base"/>
            <a:r>
              <a:rPr lang="en-GB" sz="1800" dirty="0">
                <a:effectLst/>
                <a:latin typeface="Calibri" panose="020F0502020204030204" pitchFamily="34" charset="0"/>
                <a:ea typeface="Times New Roman" panose="02020603050405020304" pitchFamily="18" charset="0"/>
              </a:rPr>
              <a:t>slide 28 </a:t>
            </a:r>
            <a:r>
              <a:rPr lang="en-GB" sz="1800" kern="1200" dirty="0">
                <a:solidFill>
                  <a:srgbClr val="000000"/>
                </a:solidFill>
                <a:effectLst/>
                <a:latin typeface="Calibri" panose="020F0502020204030204" pitchFamily="34" charset="0"/>
                <a:ea typeface="Times New Roman" panose="02020603050405020304" pitchFamily="18" charset="0"/>
              </a:rPr>
              <a:t>https://www.youtube.com/watch?v=RkklaXhbTuA – </a:t>
            </a:r>
            <a:endParaRPr lang="en-GB" sz="1800" dirty="0">
              <a:effectLst/>
              <a:latin typeface="Times New Roman" panose="02020603050405020304" pitchFamily="18" charset="0"/>
              <a:ea typeface="Times New Roman" panose="02020603050405020304" pitchFamily="18" charset="0"/>
            </a:endParaRPr>
          </a:p>
          <a:p>
            <a:pPr fontAlgn="base"/>
            <a:r>
              <a:rPr lang="en-GB" sz="1800" kern="1200" dirty="0">
                <a:solidFill>
                  <a:srgbClr val="000000"/>
                </a:solidFill>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fontAlgn="base"/>
            <a:r>
              <a:rPr lang="en-GB" sz="1800" kern="1200" dirty="0">
                <a:solidFill>
                  <a:srgbClr val="000000"/>
                </a:solidFill>
                <a:effectLst/>
                <a:latin typeface="Calibri" panose="020F0502020204030204" pitchFamily="34" charset="0"/>
                <a:ea typeface="Times New Roman" panose="02020603050405020304" pitchFamily="18" charset="0"/>
              </a:rPr>
              <a:t>Slide 29 </a:t>
            </a:r>
            <a:r>
              <a:rPr lang="en-GB" sz="1800" u="sng" kern="1200" dirty="0">
                <a:solidFill>
                  <a:srgbClr val="0563C1"/>
                </a:solidFill>
                <a:effectLst/>
                <a:latin typeface="Calibri" panose="020F0502020204030204" pitchFamily="34" charset="0"/>
                <a:ea typeface="Calibri" panose="020F0502020204030204" pitchFamily="34" charset="0"/>
                <a:hlinkClick r:id="rId7"/>
              </a:rPr>
              <a:t>https://my2050.beis.gov.uk/?levers=111111111111111</a:t>
            </a:r>
            <a:r>
              <a:rPr lang="en-GB" sz="1800" kern="12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B3BA5DB-EB75-409D-A56C-CE9BC85E7FA8}" type="slidenum">
              <a:rPr lang="en-US" smtClean="0"/>
              <a:t>1</a:t>
            </a:fld>
            <a:endParaRPr lang="en-US"/>
          </a:p>
        </p:txBody>
      </p:sp>
    </p:spTree>
    <p:extLst>
      <p:ext uri="{BB962C8B-B14F-4D97-AF65-F5344CB8AC3E}">
        <p14:creationId xmlns:p14="http://schemas.microsoft.com/office/powerpoint/2010/main" val="55809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GS</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ACTION: invite learners to consider what national and local government actions to mitigate climate change they’ve observed in recent years. Trainer can open this question out to the floor and once key national policies have been covered, invite learners to share examples of climate action in their local area (prompts below if needed) </a:t>
            </a:r>
          </a:p>
          <a:p>
            <a:endParaRPr lang="en-GB"/>
          </a:p>
          <a:p>
            <a:r>
              <a:rPr lang="en-GB"/>
              <a:t>National: </a:t>
            </a:r>
          </a:p>
          <a:p>
            <a:pPr marL="171450" indent="-171450">
              <a:buFontTx/>
              <a:buChar char="-"/>
            </a:pPr>
            <a:r>
              <a:rPr lang="en-GB"/>
              <a:t>Net zero by 2050 (2045 in Scotland)</a:t>
            </a:r>
          </a:p>
          <a:p>
            <a:pPr marL="171450" indent="-171450">
              <a:buFontTx/>
              <a:buChar char="-"/>
            </a:pPr>
            <a:r>
              <a:rPr lang="en-GB"/>
              <a:t>Biodiversity net gain 2023 etc. </a:t>
            </a:r>
          </a:p>
          <a:p>
            <a:pPr marL="171450" indent="-171450">
              <a:buFontTx/>
              <a:buChar char="-"/>
            </a:pPr>
            <a:endParaRPr lang="en-GB"/>
          </a:p>
          <a:p>
            <a:pPr marL="0" indent="0">
              <a:buFontTx/>
              <a:buNone/>
            </a:pPr>
            <a:endParaRPr lang="en-GB"/>
          </a:p>
        </p:txBody>
      </p:sp>
      <p:sp>
        <p:nvSpPr>
          <p:cNvPr id="4" name="Slide Number Placeholder 3"/>
          <p:cNvSpPr>
            <a:spLocks noGrp="1"/>
          </p:cNvSpPr>
          <p:nvPr>
            <p:ph type="sldNum" sz="quarter" idx="5"/>
          </p:nvPr>
        </p:nvSpPr>
        <p:spPr/>
        <p:txBody>
          <a:bodyPr/>
          <a:lstStyle/>
          <a:p>
            <a:fld id="{6B3BA5DB-EB75-409D-A56C-CE9BC85E7FA8}" type="slidenum">
              <a:rPr lang="en-US" smtClean="0"/>
              <a:t>10</a:t>
            </a:fld>
            <a:endParaRPr lang="en-US"/>
          </a:p>
        </p:txBody>
      </p:sp>
    </p:spTree>
    <p:extLst>
      <p:ext uri="{BB962C8B-B14F-4D97-AF65-F5344CB8AC3E}">
        <p14:creationId xmlns:p14="http://schemas.microsoft.com/office/powerpoint/2010/main" val="590310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a:t>Local – examples may include: </a:t>
            </a:r>
          </a:p>
          <a:p>
            <a:pPr marL="171450" indent="-171450">
              <a:buFontTx/>
              <a:buChar char="-"/>
            </a:pPr>
            <a:r>
              <a:rPr lang="en-GB"/>
              <a:t>Development of cycling infrastructure </a:t>
            </a:r>
          </a:p>
          <a:p>
            <a:pPr marL="171450" indent="-171450">
              <a:buFontTx/>
              <a:buChar char="-"/>
            </a:pPr>
            <a:r>
              <a:rPr lang="en-GB"/>
              <a:t>Waste collections e.g. adding food waste collection </a:t>
            </a:r>
          </a:p>
          <a:p>
            <a:pPr marL="171450" indent="-171450">
              <a:buFontTx/>
              <a:buChar char="-"/>
            </a:pPr>
            <a:r>
              <a:rPr lang="en-GB"/>
              <a:t>Education initiatives etc. </a:t>
            </a:r>
          </a:p>
          <a:p>
            <a:pPr marL="0" indent="0">
              <a:buFontTx/>
              <a:buNone/>
            </a:pPr>
            <a:endParaRPr lang="en-GB"/>
          </a:p>
          <a:p>
            <a:pPr marL="0" indent="0">
              <a:buFontTx/>
              <a:buNone/>
            </a:pPr>
            <a:r>
              <a:rPr lang="en-GB"/>
              <a:t>Bring examples back to Worcester and make reference to Worcester City Council’s Environmental Sustainability Strategy – link: https://www.worcester.gov.uk/climate-emergency/reducing-carbon-emissions</a:t>
            </a:r>
          </a:p>
          <a:p>
            <a:pPr marL="0" indent="0">
              <a:buFontTx/>
              <a:buNone/>
            </a:pPr>
            <a:endParaRPr lang="en-GB"/>
          </a:p>
          <a:p>
            <a:pPr marL="0" indent="0">
              <a:buFontTx/>
              <a:buNone/>
            </a:pPr>
            <a:r>
              <a:rPr lang="en-GB" b="1"/>
              <a:t>NOTE: don’t spend time going through the commitments included in the snapshots of the strategy, just use this to signpost learners towards where they can find more information about what is happening in their local context. </a:t>
            </a:r>
          </a:p>
          <a:p>
            <a:pPr marL="0" indent="0">
              <a:buFontTx/>
              <a:buNone/>
            </a:pPr>
            <a:endParaRPr lang="en-GB" b="1"/>
          </a:p>
          <a:p>
            <a:pPr marL="0" indent="0">
              <a:buFontTx/>
              <a:buNone/>
            </a:pPr>
            <a:r>
              <a:rPr lang="en-GB" b="1"/>
              <a:t>Time check 25 mins</a:t>
            </a:r>
          </a:p>
          <a:p>
            <a:endParaRPr lang="en-GB"/>
          </a:p>
        </p:txBody>
      </p:sp>
      <p:sp>
        <p:nvSpPr>
          <p:cNvPr id="4" name="Slide Number Placeholder 3"/>
          <p:cNvSpPr>
            <a:spLocks noGrp="1"/>
          </p:cNvSpPr>
          <p:nvPr>
            <p:ph type="sldNum" sz="quarter" idx="5"/>
          </p:nvPr>
        </p:nvSpPr>
        <p:spPr/>
        <p:txBody>
          <a:bodyPr/>
          <a:lstStyle/>
          <a:p>
            <a:fld id="{6B3BA5DB-EB75-409D-A56C-CE9BC85E7FA8}" type="slidenum">
              <a:rPr lang="en-US" smtClean="0"/>
              <a:t>11</a:t>
            </a:fld>
            <a:endParaRPr lang="en-US"/>
          </a:p>
        </p:txBody>
      </p:sp>
    </p:spTree>
    <p:extLst>
      <p:ext uri="{BB962C8B-B14F-4D97-AF65-F5344CB8AC3E}">
        <p14:creationId xmlns:p14="http://schemas.microsoft.com/office/powerpoint/2010/main" val="866553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GS/KB</a:t>
            </a:r>
          </a:p>
          <a:p>
            <a:endParaRPr lang="en-GB"/>
          </a:p>
          <a:p>
            <a:r>
              <a:rPr lang="en-GB"/>
              <a:t>Link to quiz: https://edition.cnn.com/interactive/2019/04/specials/climate-change-solutions-quiz/index.html </a:t>
            </a:r>
          </a:p>
          <a:p>
            <a:endParaRPr lang="en-GB"/>
          </a:p>
          <a:p>
            <a:r>
              <a:rPr lang="en-GB" sz="1800" b="0" i="0">
                <a:solidFill>
                  <a:srgbClr val="000000"/>
                </a:solidFill>
                <a:effectLst/>
                <a:latin typeface="Calibri"/>
                <a:cs typeface="Calibri"/>
              </a:rPr>
              <a:t>We are now going to use a tool that will allow us to look at the relative impact of taking different mitigation actions in each of </a:t>
            </a:r>
            <a:r>
              <a:rPr lang="en-GB" sz="1800">
                <a:solidFill>
                  <a:srgbClr val="000000"/>
                </a:solidFill>
                <a:latin typeface="Calibri"/>
                <a:cs typeface="Calibri"/>
              </a:rPr>
              <a:t>the areas included on the slide. We'll have time to look at two or three, of the areas now and we encourage you to have a play with this quiz after today's session. </a:t>
            </a:r>
            <a:endParaRPr lang="en-GB" sz="1800" b="0" i="0">
              <a:solidFill>
                <a:srgbClr val="000000"/>
              </a:solidFill>
              <a:effectLst/>
              <a:latin typeface="Calibri"/>
              <a:cs typeface="Calibri"/>
            </a:endParaRPr>
          </a:p>
          <a:p>
            <a:endParaRPr lang="en-GB"/>
          </a:p>
          <a:p>
            <a:pPr>
              <a:defRPr/>
            </a:pPr>
            <a:r>
              <a:rPr lang="en-GB" b="1"/>
              <a:t>ACTION: Facilitator to screenshare the quiz and invite learners to rank the actions in order of impact. Demonstrate Qs 2,3,</a:t>
            </a:r>
            <a:endParaRPr lang="en-GB">
              <a:latin typeface="Calibri"/>
              <a:cs typeface="Calibri"/>
            </a:endParaRPr>
          </a:p>
          <a:p>
            <a:endParaRPr lang="en-GB" b="1"/>
          </a:p>
          <a:p>
            <a:endParaRPr lang="en-GB" b="1"/>
          </a:p>
        </p:txBody>
      </p:sp>
      <p:sp>
        <p:nvSpPr>
          <p:cNvPr id="4" name="Slide Number Placeholder 3"/>
          <p:cNvSpPr>
            <a:spLocks noGrp="1"/>
          </p:cNvSpPr>
          <p:nvPr>
            <p:ph type="sldNum" sz="quarter" idx="5"/>
          </p:nvPr>
        </p:nvSpPr>
        <p:spPr/>
        <p:txBody>
          <a:bodyPr/>
          <a:lstStyle/>
          <a:p>
            <a:fld id="{6B3BA5DB-EB75-409D-A56C-CE9BC85E7FA8}" type="slidenum">
              <a:rPr lang="en-US" smtClean="0"/>
              <a:t>12</a:t>
            </a:fld>
            <a:endParaRPr lang="en-US"/>
          </a:p>
        </p:txBody>
      </p:sp>
    </p:spTree>
    <p:extLst>
      <p:ext uri="{BB962C8B-B14F-4D97-AF65-F5344CB8AC3E}">
        <p14:creationId xmlns:p14="http://schemas.microsoft.com/office/powerpoint/2010/main" val="3208624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GS</a:t>
            </a:r>
          </a:p>
          <a:p>
            <a:r>
              <a:rPr lang="en-US">
                <a:cs typeface="Calibri"/>
              </a:rPr>
              <a:t>We've looked at some examples of solutions at various levels, but now we're going to focus in on the power of the individual and look at individual climate solutions that you can adopt in your daily life.</a:t>
            </a:r>
            <a:endParaRPr lang="en-US"/>
          </a:p>
          <a:p>
            <a:endParaRPr lang="en-US">
              <a:cs typeface="Calibri"/>
            </a:endParaRPr>
          </a:p>
          <a:p>
            <a:r>
              <a:rPr lang="en-US">
                <a:cs typeface="Calibri"/>
              </a:rPr>
              <a:t>We saw in session one that a lot of us feel that we're too small to make a difference to climate change, but in this training we want to flip this feeling on its head and empower you to know that your actions do make a difference. To understand more about the power of individual action, the charity Jump - together with Arup -  released a report earlier this year looking at the relative roles of individuals and governments and industry in reducing emissions. The research shows that citizens and communities are not powerless in protecting the planet, and that citizens actually have primary influence over 25-27% of the emissions savings needed by 2030, by making key lifestyle changes. </a:t>
            </a:r>
          </a:p>
          <a:p>
            <a:endParaRPr lang="en-US">
              <a:cs typeface="Calibri"/>
            </a:endParaRPr>
          </a:p>
          <a:p>
            <a:r>
              <a:rPr lang="en-US">
                <a:cs typeface="Calibri"/>
              </a:rPr>
              <a:t>This 25-27% is actually a minimum figure for the impact of citizens because citizens can also have indirect influence on governments and industry, which are largely responsible for the remaining 73%. The report shows that government and industry have the most responsibility for reducing emissions, but it also highlights that systemic change and citizen action are two sides of the same coin. </a:t>
            </a:r>
          </a:p>
          <a:p>
            <a:endParaRPr lang="en-US">
              <a:cs typeface="Calibri"/>
            </a:endParaRPr>
          </a:p>
          <a:p>
            <a:r>
              <a:rPr lang="en-US">
                <a:cs typeface="Calibri"/>
              </a:rPr>
              <a:t>For the rest of this session we're going to look at some examples of things you can do as an individual to reduce emissions, and if you'd like to take a look at the report we've included it in the additional reading slide at the end of the session. </a:t>
            </a:r>
          </a:p>
          <a:p>
            <a:endParaRPr lang="en-US">
              <a:cs typeface="Calibri"/>
            </a:endParaRPr>
          </a:p>
          <a:p>
            <a:r>
              <a:rPr lang="en-US">
                <a:cs typeface="Calibri"/>
              </a:rPr>
              <a:t>Link to report: </a:t>
            </a:r>
            <a:r>
              <a:rPr lang="en-US">
                <a:hlinkClick r:id="" action="ppaction://noaction"/>
              </a:rPr>
              <a:t>https://static1.squarespace.com/static/5f462d8d0b04df7da032a9bd/t/62252df0cc7bb27d653085a4/1646603770769/The+Power+of+People+-+The+JUMP.pdf</a:t>
            </a:r>
            <a:r>
              <a:rPr lang="en-US"/>
              <a:t> </a:t>
            </a:r>
          </a:p>
          <a:p>
            <a:endParaRPr lang="en-US">
              <a:cs typeface="Calibri" panose="020F0502020204030204"/>
            </a:endParaRPr>
          </a:p>
          <a:p>
            <a:r>
              <a:rPr lang="en-US" b="1">
                <a:cs typeface="Calibri" panose="020F0502020204030204"/>
              </a:rPr>
              <a:t>Hand over to Sian who will now take you through some case studies </a:t>
            </a:r>
          </a:p>
        </p:txBody>
      </p:sp>
      <p:sp>
        <p:nvSpPr>
          <p:cNvPr id="4" name="Slide Number Placeholder 3"/>
          <p:cNvSpPr>
            <a:spLocks noGrp="1"/>
          </p:cNvSpPr>
          <p:nvPr>
            <p:ph type="sldNum" sz="quarter" idx="5"/>
          </p:nvPr>
        </p:nvSpPr>
        <p:spPr/>
        <p:txBody>
          <a:bodyPr/>
          <a:lstStyle/>
          <a:p>
            <a:fld id="{6B3BA5DB-EB75-409D-A56C-CE9BC85E7FA8}" type="slidenum">
              <a:rPr lang="en-US"/>
              <a:t>13</a:t>
            </a:fld>
            <a:endParaRPr lang="en-US"/>
          </a:p>
        </p:txBody>
      </p:sp>
    </p:spTree>
    <p:extLst>
      <p:ext uri="{BB962C8B-B14F-4D97-AF65-F5344CB8AC3E}">
        <p14:creationId xmlns:p14="http://schemas.microsoft.com/office/powerpoint/2010/main" val="4234729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a:solidFill>
                  <a:srgbClr val="000000"/>
                </a:solidFill>
                <a:effectLst/>
                <a:latin typeface="Calibri"/>
                <a:cs typeface="Calibri"/>
              </a:rPr>
              <a:t>Delivery: SE</a:t>
            </a:r>
            <a:endParaRPr lang="en-GB" sz="1800" b="0" i="0">
              <a:solidFill>
                <a:srgbClr val="000000"/>
              </a:solidFill>
              <a:effectLst/>
              <a:latin typeface="Calibri" panose="020F0502020204030204" pitchFamily="34" charset="0"/>
            </a:endParaRPr>
          </a:p>
          <a:p>
            <a:pPr algn="l" rtl="0" fontAlgn="base"/>
            <a:endParaRPr lang="en-GB" sz="1800" b="0" i="0">
              <a:solidFill>
                <a:srgbClr val="000000"/>
              </a:solidFill>
              <a:effectLst/>
              <a:latin typeface="Calibri" panose="020F0502020204030204" pitchFamily="34" charset="0"/>
            </a:endParaRPr>
          </a:p>
          <a:p>
            <a:pPr algn="l" rtl="0" fontAlgn="base"/>
            <a:r>
              <a:rPr lang="en-GB" sz="1800" b="0" i="0">
                <a:solidFill>
                  <a:srgbClr val="000000"/>
                </a:solidFill>
                <a:effectLst/>
                <a:latin typeface="Calibri" panose="020F0502020204030204" pitchFamily="34" charset="0"/>
              </a:rPr>
              <a:t>Link: </a:t>
            </a:r>
            <a:r>
              <a:rPr lang="en-GB" sz="1800" u="sng">
                <a:solidFill>
                  <a:srgbClr val="0563C1"/>
                </a:solidFill>
                <a:effectLst/>
                <a:latin typeface="Calibri" panose="020F0502020204030204" pitchFamily="34" charset="0"/>
                <a:ea typeface="Calibri" panose="020F0502020204030204" pitchFamily="34" charset="0"/>
                <a:hlinkClick r:id="rId3"/>
              </a:rPr>
              <a:t>https://www.bbc.co.uk/news/science-environment-46459714</a:t>
            </a:r>
            <a:endParaRPr lang="en-GB" sz="1800" b="0" i="0" u="sng">
              <a:solidFill>
                <a:srgbClr val="0563C1"/>
              </a:solidFill>
              <a:effectLst/>
              <a:latin typeface="Calibri" panose="020F0502020204030204" pitchFamily="34" charset="0"/>
              <a:ea typeface="Calibri" panose="020F0502020204030204" pitchFamily="34" charset="0"/>
            </a:endParaRPr>
          </a:p>
          <a:p>
            <a:pPr algn="l" rtl="0" fontAlgn="base"/>
            <a:endParaRPr lang="en-GB" sz="1800" b="0" i="0">
              <a:solidFill>
                <a:srgbClr val="000000"/>
              </a:solidFill>
              <a:effectLst/>
              <a:latin typeface="Calibri" panose="020F0502020204030204" pitchFamily="34" charset="0"/>
            </a:endParaRPr>
          </a:p>
          <a:p>
            <a:pPr algn="l" rtl="0" fontAlgn="base"/>
            <a:r>
              <a:rPr lang="en-GB" sz="1800" b="0" i="0">
                <a:solidFill>
                  <a:srgbClr val="000000"/>
                </a:solidFill>
                <a:effectLst/>
                <a:latin typeface="Calibri" panose="020F0502020204030204" pitchFamily="34" charset="0"/>
              </a:rPr>
              <a:t>We are now going to do an activity to explore the carbon cost of different drink choices. We have another exercise up next which will look more closely at food.  </a:t>
            </a:r>
            <a:endParaRPr lang="en-GB" b="0" i="0">
              <a:solidFill>
                <a:srgbClr val="000000"/>
              </a:solidFill>
              <a:effectLst/>
              <a:latin typeface="Segoe UI" panose="020B0502040204020203" pitchFamily="34" charset="0"/>
            </a:endParaRPr>
          </a:p>
          <a:p>
            <a:pPr algn="l" rtl="0" fontAlgn="base"/>
            <a:endParaRPr lang="en-GB" sz="1800" b="0" i="0">
              <a:solidFill>
                <a:srgbClr val="000000"/>
              </a:solidFill>
              <a:effectLst/>
              <a:latin typeface="Calibri" panose="020F0502020204030204" pitchFamily="34" charset="0"/>
            </a:endParaRPr>
          </a:p>
          <a:p>
            <a:pPr algn="l" rtl="0" fontAlgn="base"/>
            <a:r>
              <a:rPr lang="en-GB" sz="1800" b="0" i="0">
                <a:solidFill>
                  <a:srgbClr val="000000"/>
                </a:solidFill>
                <a:effectLst/>
                <a:latin typeface="Calibri" panose="020F0502020204030204" pitchFamily="34" charset="0"/>
              </a:rPr>
              <a:t>Please note that this site provides a measure using carbon equivalents (I.e., all GHGs). </a:t>
            </a:r>
            <a:endParaRPr lang="en-GB" b="0" i="0">
              <a:solidFill>
                <a:srgbClr val="000000"/>
              </a:solidFill>
              <a:effectLst/>
              <a:latin typeface="Segoe UI" panose="020B0502040204020203" pitchFamily="34" charset="0"/>
            </a:endParaRPr>
          </a:p>
          <a:p>
            <a:pPr algn="l" rtl="0" fontAlgn="base"/>
            <a:endParaRPr lang="en-GB" sz="1800" b="0" i="0">
              <a:solidFill>
                <a:srgbClr val="000000"/>
              </a:solidFill>
              <a:effectLst/>
              <a:latin typeface="Calibri" panose="020F0502020204030204" pitchFamily="34" charset="0"/>
            </a:endParaRPr>
          </a:p>
          <a:p>
            <a:pPr algn="l" rtl="0" fontAlgn="base"/>
            <a:r>
              <a:rPr lang="en-GB" sz="1800" b="1" i="0">
                <a:solidFill>
                  <a:srgbClr val="000000"/>
                </a:solidFill>
                <a:effectLst/>
                <a:latin typeface="Calibri" panose="020F0502020204030204" pitchFamily="34" charset="0"/>
              </a:rPr>
              <a:t>ACTION:  do it shared not individually</a:t>
            </a:r>
          </a:p>
          <a:p>
            <a:pPr algn="l" rtl="0" fontAlgn="base"/>
            <a:endParaRPr lang="en-GB" sz="1800" b="0" i="0">
              <a:solidFill>
                <a:srgbClr val="000000"/>
              </a:solidFill>
              <a:effectLst/>
              <a:latin typeface="Calibri" panose="020F0502020204030204" pitchFamily="34" charset="0"/>
            </a:endParaRPr>
          </a:p>
          <a:p>
            <a:pPr algn="l" rtl="0" fontAlgn="base"/>
            <a:r>
              <a:rPr lang="en-GB" sz="1800" b="0" i="0">
                <a:solidFill>
                  <a:srgbClr val="000000"/>
                </a:solidFill>
                <a:effectLst/>
                <a:latin typeface="Calibri" panose="020F0502020204030204" pitchFamily="34" charset="0"/>
              </a:rPr>
              <a:t>If learners are interested in how these scores were calculated, signpost them to the very end of the web page where you will find the origin of the figures. </a:t>
            </a:r>
          </a:p>
          <a:p>
            <a:pPr algn="l" rtl="0" fontAlgn="base"/>
            <a:endParaRPr lang="en-GB" sz="1800" b="0" i="0">
              <a:solidFill>
                <a:srgbClr val="000000"/>
              </a:solidFill>
              <a:effectLst/>
              <a:latin typeface="Calibri" panose="020F0502020204030204" pitchFamily="34" charset="0"/>
            </a:endParaRPr>
          </a:p>
          <a:p>
            <a:pPr algn="l" rtl="0" fontAlgn="base"/>
            <a:r>
              <a:rPr lang="en-GB" sz="1800" b="0" i="0">
                <a:solidFill>
                  <a:srgbClr val="000000"/>
                </a:solidFill>
                <a:effectLst/>
                <a:latin typeface="Calibri" panose="020F0502020204030204" pitchFamily="34" charset="0"/>
              </a:rPr>
              <a:t>TIMECHECK: 48 minutes</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6B3BA5DB-EB75-409D-A56C-CE9BC85E7FA8}" type="slidenum">
              <a:rPr lang="en-US" smtClean="0"/>
              <a:t>14</a:t>
            </a:fld>
            <a:endParaRPr lang="en-US"/>
          </a:p>
        </p:txBody>
      </p:sp>
    </p:spTree>
    <p:extLst>
      <p:ext uri="{BB962C8B-B14F-4D97-AF65-F5344CB8AC3E}">
        <p14:creationId xmlns:p14="http://schemas.microsoft.com/office/powerpoint/2010/main" val="2951261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SE replace buckets</a:t>
            </a:r>
          </a:p>
        </p:txBody>
      </p:sp>
      <p:sp>
        <p:nvSpPr>
          <p:cNvPr id="4" name="Slide Number Placeholder 3"/>
          <p:cNvSpPr>
            <a:spLocks noGrp="1"/>
          </p:cNvSpPr>
          <p:nvPr>
            <p:ph type="sldNum" sz="quarter" idx="5"/>
          </p:nvPr>
        </p:nvSpPr>
        <p:spPr/>
        <p:txBody>
          <a:bodyPr/>
          <a:lstStyle/>
          <a:p>
            <a:fld id="{6B3BA5DB-EB75-409D-A56C-CE9BC85E7FA8}" type="slidenum">
              <a:rPr lang="en-US" smtClean="0"/>
              <a:t>15</a:t>
            </a:fld>
            <a:endParaRPr lang="en-US"/>
          </a:p>
        </p:txBody>
      </p:sp>
    </p:spTree>
    <p:extLst>
      <p:ext uri="{BB962C8B-B14F-4D97-AF65-F5344CB8AC3E}">
        <p14:creationId xmlns:p14="http://schemas.microsoft.com/office/powerpoint/2010/main" val="1220611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effectLst/>
              </a:rPr>
              <a:t>Delivery: SE</a:t>
            </a:r>
            <a:endParaRPr lang="en-US"/>
          </a:p>
          <a:p>
            <a:endParaRPr lang="en-GB"/>
          </a:p>
          <a:p>
            <a:r>
              <a:rPr lang="en-GB"/>
              <a:t>We’ve looked at communications, transport and food  here are further actions you can take which we build on in our next activity. </a:t>
            </a:r>
            <a:endParaRPr lang="en-GB">
              <a:cs typeface="Calibri"/>
            </a:endParaRPr>
          </a:p>
        </p:txBody>
      </p:sp>
      <p:sp>
        <p:nvSpPr>
          <p:cNvPr id="4" name="Slide Number Placeholder 3"/>
          <p:cNvSpPr>
            <a:spLocks noGrp="1"/>
          </p:cNvSpPr>
          <p:nvPr>
            <p:ph type="sldNum" sz="quarter" idx="5"/>
          </p:nvPr>
        </p:nvSpPr>
        <p:spPr/>
        <p:txBody>
          <a:bodyPr/>
          <a:lstStyle/>
          <a:p>
            <a:fld id="{6B3BA5DB-EB75-409D-A56C-CE9BC85E7FA8}" type="slidenum">
              <a:rPr lang="en-US" smtClean="0"/>
              <a:t>16</a:t>
            </a:fld>
            <a:endParaRPr lang="en-US"/>
          </a:p>
        </p:txBody>
      </p:sp>
    </p:spTree>
    <p:extLst>
      <p:ext uri="{BB962C8B-B14F-4D97-AF65-F5344CB8AC3E}">
        <p14:creationId xmlns:p14="http://schemas.microsoft.com/office/powerpoint/2010/main" val="895645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effectLst/>
              </a:rPr>
              <a:t>Delivery: SE</a:t>
            </a:r>
            <a:endParaRPr lang="en-US"/>
          </a:p>
          <a:p>
            <a:endParaRPr lang="en-GB"/>
          </a:p>
          <a:p>
            <a:r>
              <a:rPr lang="en-GB"/>
              <a:t>Explain to learners that we will provide the link to a document called ‘nine things you can do about climate change’ and ask learners to read through this document. Once learners have read through the document, we will put them into breakout rooms to have a group discussion about individual actions they can adopt at home </a:t>
            </a:r>
            <a:r>
              <a:rPr lang="en-GB" b="1" u="sng"/>
              <a:t>AND</a:t>
            </a:r>
            <a:r>
              <a:rPr lang="en-GB"/>
              <a:t> at work (emphasise that learners should be considering the workplace and that actions should be proportionate to their role). For example: </a:t>
            </a:r>
          </a:p>
          <a:p>
            <a:endParaRPr lang="en-GB">
              <a:cs typeface="Calibri" panose="020F0502020204030204"/>
            </a:endParaRPr>
          </a:p>
          <a:p>
            <a:pPr marL="171450" indent="-171450">
              <a:buFont typeface="Arial"/>
              <a:buChar char="•"/>
            </a:pPr>
            <a:r>
              <a:rPr lang="en-GB"/>
              <a:t>Make your voice heard by those who have influence – in your personal life, this might be writing to a local MP or councillor, but at work it might be getting in touch with your Line Manager or the organisation’s Sustainability team. </a:t>
            </a:r>
            <a:endParaRPr lang="en-GB">
              <a:cs typeface="Calibri"/>
            </a:endParaRPr>
          </a:p>
          <a:p>
            <a:pPr marL="171450" indent="-171450">
              <a:buFont typeface="Arial" panose="020B0604020202020204" pitchFamily="34" charset="0"/>
              <a:buChar char="•"/>
            </a:pPr>
            <a:r>
              <a:rPr lang="en-GB"/>
              <a:t>Invest your money wisely – in your personal life, this might be buying Fairtrade products, but at work it might be about speaking to HR about your pension provider and ensuring that your pension is supporting green investments. </a:t>
            </a:r>
            <a:endParaRPr lang="en-GB">
              <a:cs typeface="Calibri"/>
            </a:endParaRPr>
          </a:p>
          <a:p>
            <a:pPr marL="171450" indent="-171450">
              <a:buFont typeface="Arial" panose="020B0604020202020204" pitchFamily="34" charset="0"/>
              <a:buChar char="•"/>
            </a:pPr>
            <a:endParaRPr lang="en-GB"/>
          </a:p>
          <a:p>
            <a:pPr marL="0" indent="0">
              <a:buFont typeface="Arial" panose="020B0604020202020204" pitchFamily="34" charset="0"/>
              <a:buNone/>
            </a:pPr>
            <a:r>
              <a:rPr lang="en-GB" b="1"/>
              <a:t>ACTION: post link to nine things you can do about climate change doc in the chat box </a:t>
            </a:r>
          </a:p>
          <a:p>
            <a:pPr marL="0" indent="0">
              <a:buFont typeface="Arial" panose="020B0604020202020204" pitchFamily="34" charset="0"/>
              <a:buNone/>
            </a:pPr>
            <a:endParaRPr lang="en-GB" b="1"/>
          </a:p>
          <a:p>
            <a:pPr marL="0" indent="0">
              <a:buFont typeface="Arial" panose="020B0604020202020204" pitchFamily="34" charset="0"/>
              <a:buNone/>
            </a:pPr>
            <a:r>
              <a:rPr lang="en-GB" b="1"/>
              <a:t>https://susthingsout.com/wp-content/uploads/2022/06/Nine-things-you-can-do-about-climate-change.pdf</a:t>
            </a:r>
          </a:p>
          <a:p>
            <a:pPr marL="0" indent="0">
              <a:buFont typeface="Arial" panose="020B0604020202020204" pitchFamily="34" charset="0"/>
              <a:buNone/>
            </a:pPr>
            <a:endParaRPr lang="en-GB" b="1">
              <a:cs typeface="Calibri"/>
            </a:endParaRPr>
          </a:p>
          <a:p>
            <a:r>
              <a:rPr lang="en-GB" b="1"/>
              <a:t>ACTION: after learners have had some time to read the actions, put them into breakout rooms to discuss (only about 5 minutes) -</a:t>
            </a:r>
            <a:r>
              <a:rPr lang="en-GB" b="1" u="sng"/>
              <a:t> THIS CAN BE LOST IF WE DON'T HAVE TIME</a:t>
            </a:r>
            <a:endParaRPr lang="en-GB" b="1" u="sng">
              <a:cs typeface="Calibri"/>
            </a:endParaRPr>
          </a:p>
          <a:p>
            <a:pPr marL="0" indent="0">
              <a:buFont typeface="Arial" panose="020B0604020202020204" pitchFamily="34" charset="0"/>
              <a:buNone/>
            </a:pPr>
            <a:endParaRPr lang="en-GB" b="1"/>
          </a:p>
        </p:txBody>
      </p:sp>
      <p:sp>
        <p:nvSpPr>
          <p:cNvPr id="4" name="Slide Number Placeholder 3"/>
          <p:cNvSpPr>
            <a:spLocks noGrp="1"/>
          </p:cNvSpPr>
          <p:nvPr>
            <p:ph type="sldNum" sz="quarter" idx="5"/>
          </p:nvPr>
        </p:nvSpPr>
        <p:spPr/>
        <p:txBody>
          <a:bodyPr/>
          <a:lstStyle/>
          <a:p>
            <a:fld id="{6B3BA5DB-EB75-409D-A56C-CE9BC85E7FA8}" type="slidenum">
              <a:rPr lang="en-US" smtClean="0"/>
              <a:t>17</a:t>
            </a:fld>
            <a:endParaRPr lang="en-US"/>
          </a:p>
        </p:txBody>
      </p:sp>
    </p:spTree>
    <p:extLst>
      <p:ext uri="{BB962C8B-B14F-4D97-AF65-F5344CB8AC3E}">
        <p14:creationId xmlns:p14="http://schemas.microsoft.com/office/powerpoint/2010/main" val="2541984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Restarting at 55 mins – </a:t>
            </a:r>
            <a:r>
              <a:rPr lang="en-GB" b="1"/>
              <a:t>kept exactly to time </a:t>
            </a:r>
          </a:p>
        </p:txBody>
      </p:sp>
      <p:sp>
        <p:nvSpPr>
          <p:cNvPr id="4" name="Slide Number Placeholder 3"/>
          <p:cNvSpPr>
            <a:spLocks noGrp="1"/>
          </p:cNvSpPr>
          <p:nvPr>
            <p:ph type="sldNum" sz="quarter" idx="5"/>
          </p:nvPr>
        </p:nvSpPr>
        <p:spPr/>
        <p:txBody>
          <a:bodyPr/>
          <a:lstStyle/>
          <a:p>
            <a:fld id="{A865E79B-23BF-D745-ABB8-5224C0273775}" type="slidenum">
              <a:rPr lang="en-US" smtClean="0"/>
              <a:t>18</a:t>
            </a:fld>
            <a:endParaRPr lang="en-US"/>
          </a:p>
        </p:txBody>
      </p:sp>
    </p:spTree>
    <p:extLst>
      <p:ext uri="{BB962C8B-B14F-4D97-AF65-F5344CB8AC3E}">
        <p14:creationId xmlns:p14="http://schemas.microsoft.com/office/powerpoint/2010/main" val="68307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solidFill>
                  <a:srgbClr val="FFFFFF"/>
                </a:solidFill>
                <a:effectLst/>
                <a:latin typeface="museo-sans"/>
              </a:rPr>
              <a:t>Delivery: SE</a:t>
            </a:r>
          </a:p>
          <a:p>
            <a:pPr>
              <a:spcBef>
                <a:spcPts val="1000"/>
              </a:spcBef>
            </a:pPr>
            <a:endParaRPr lang="en-GB"/>
          </a:p>
          <a:p>
            <a:pPr>
              <a:spcBef>
                <a:spcPts val="1000"/>
              </a:spcBef>
              <a:defRPr/>
            </a:pPr>
            <a:r>
              <a:rPr lang="en-GB"/>
              <a:t>Welcome back. We hope those were useful preliminary discussions to get you thinking on what individual actions you might be able to take both at home and in your workplace. We are now going to move on to the final section of this session where we look at climate change adaptation. </a:t>
            </a:r>
          </a:p>
          <a:p>
            <a:pPr>
              <a:spcBef>
                <a:spcPts val="1000"/>
              </a:spcBef>
              <a:defRPr/>
            </a:pPr>
            <a:endParaRPr lang="en-GB">
              <a:cs typeface="Calibri" panose="020F0502020204030204"/>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en-GB" b="1"/>
              <a:t>ACTION: ask learners if anyone knows where this image was taken and what is happening. </a:t>
            </a:r>
            <a:endParaRPr lang="en-GB" b="1">
              <a:cs typeface="Calibri"/>
            </a:endParaRPr>
          </a:p>
          <a:p>
            <a:pPr>
              <a:spcBef>
                <a:spcPts val="1000"/>
              </a:spcBef>
            </a:pPr>
            <a:endParaRPr lang="en-GB" b="0"/>
          </a:p>
          <a:p>
            <a:pPr>
              <a:spcBef>
                <a:spcPts val="1000"/>
              </a:spcBef>
            </a:pPr>
            <a:r>
              <a:rPr lang="en-GB" b="0"/>
              <a:t>This image was taken in Upton upon Severn and is a photo of work taking place to install flood defences. As some of you will know, Upton is a town that is very vulnerable to the effects of flooding, and to adapt to this, flood defences have been installed.</a:t>
            </a:r>
            <a:r>
              <a:rPr lang="en-GB"/>
              <a:t> </a:t>
            </a:r>
          </a:p>
          <a:p>
            <a:pPr>
              <a:spcBef>
                <a:spcPts val="1000"/>
              </a:spcBef>
            </a:pPr>
            <a:endParaRPr lang="en-GB" b="0">
              <a:cs typeface="Calibri"/>
            </a:endParaRPr>
          </a:p>
          <a:p>
            <a:pPr>
              <a:spcBef>
                <a:spcPts val="1000"/>
              </a:spcBef>
            </a:pPr>
            <a:r>
              <a:rPr lang="en-GB">
                <a:cs typeface="Calibri" panose="020F0502020204030204"/>
              </a:rPr>
              <a:t>So, what is adaptation? </a:t>
            </a:r>
          </a:p>
          <a:p>
            <a:pPr>
              <a:spcBef>
                <a:spcPts val="1000"/>
              </a:spcBef>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TIMECHECK: 1hr 40mins</a:t>
            </a:r>
            <a:endParaRPr lang="en-GB">
              <a:cs typeface="Calibri"/>
            </a:endParaRPr>
          </a:p>
          <a:p>
            <a:r>
              <a:rPr lang="en-GB">
                <a:cs typeface="Calibri"/>
              </a:rPr>
              <a:t> </a:t>
            </a:r>
          </a:p>
        </p:txBody>
      </p:sp>
      <p:sp>
        <p:nvSpPr>
          <p:cNvPr id="4" name="Slide Number Placeholder 3"/>
          <p:cNvSpPr>
            <a:spLocks noGrp="1"/>
          </p:cNvSpPr>
          <p:nvPr>
            <p:ph type="sldNum" sz="quarter" idx="5"/>
          </p:nvPr>
        </p:nvSpPr>
        <p:spPr/>
        <p:txBody>
          <a:bodyPr/>
          <a:lstStyle/>
          <a:p>
            <a:fld id="{6B3BA5DB-EB75-409D-A56C-CE9BC85E7FA8}" type="slidenum">
              <a:rPr lang="en-US" smtClean="0"/>
              <a:t>19</a:t>
            </a:fld>
            <a:endParaRPr lang="en-US"/>
          </a:p>
        </p:txBody>
      </p:sp>
    </p:spTree>
    <p:extLst>
      <p:ext uri="{BB962C8B-B14F-4D97-AF65-F5344CB8AC3E}">
        <p14:creationId xmlns:p14="http://schemas.microsoft.com/office/powerpoint/2010/main" val="3099342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a:solidFill>
                  <a:srgbClr val="000000"/>
                </a:solidFill>
                <a:latin typeface="Calibri" panose="020F0502020204030204" pitchFamily="34" charset="0"/>
              </a:rPr>
              <a:t>Delivery: KB</a:t>
            </a:r>
          </a:p>
          <a:p>
            <a:r>
              <a:rPr lang="en-GB" sz="1700">
                <a:solidFill>
                  <a:srgbClr val="000000"/>
                </a:solidFill>
                <a:latin typeface="Calibri" panose="020F0502020204030204" pitchFamily="34" charset="0"/>
              </a:rPr>
              <a:t>Read solutions</a:t>
            </a:r>
          </a:p>
        </p:txBody>
      </p:sp>
      <p:sp>
        <p:nvSpPr>
          <p:cNvPr id="4" name="Slide Number Placeholder 3"/>
          <p:cNvSpPr>
            <a:spLocks noGrp="1"/>
          </p:cNvSpPr>
          <p:nvPr>
            <p:ph type="sldNum" sz="quarter" idx="5"/>
          </p:nvPr>
        </p:nvSpPr>
        <p:spPr/>
        <p:txBody>
          <a:bodyPr/>
          <a:lstStyle/>
          <a:p>
            <a:fld id="{45BC57C9-2A54-E14A-98CC-64BE0B9F57B0}" type="slidenum">
              <a:rPr lang="en-US" smtClean="0"/>
              <a:t>2</a:t>
            </a:fld>
            <a:endParaRPr lang="en-US"/>
          </a:p>
        </p:txBody>
      </p:sp>
    </p:spTree>
    <p:extLst>
      <p:ext uri="{BB962C8B-B14F-4D97-AF65-F5344CB8AC3E}">
        <p14:creationId xmlns:p14="http://schemas.microsoft.com/office/powerpoint/2010/main" val="753713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SE</a:t>
            </a:r>
          </a:p>
          <a:p>
            <a:endParaRPr lang="en-GB"/>
          </a:p>
          <a:p>
            <a:r>
              <a:rPr lang="en-GB">
                <a:cs typeface="Calibri"/>
              </a:rPr>
              <a:t>- Impacts are already happening, particularly in developing countries </a:t>
            </a:r>
          </a:p>
          <a:p>
            <a:r>
              <a:rPr lang="en-GB">
                <a:cs typeface="Calibri"/>
              </a:rPr>
              <a:t>- Committed warming – Intergovernmental Panel on Climate Change (IPCC) report released in autumn last year raised this as an imminent situation and highlighted the need to </a:t>
            </a:r>
            <a:r>
              <a:rPr lang="en-GB" err="1">
                <a:cs typeface="Calibri" panose="020F0502020204030204"/>
              </a:rPr>
              <a:t>to</a:t>
            </a:r>
            <a:r>
              <a:rPr lang="en-GB">
                <a:cs typeface="Calibri" panose="020F0502020204030204"/>
              </a:rPr>
              <a:t> devote much more money, time and resource to adapting to the impacts of climate change we are already experiencing </a:t>
            </a:r>
          </a:p>
          <a:p>
            <a:r>
              <a:rPr lang="en-GB">
                <a:cs typeface="Calibri" panose="020F0502020204030204"/>
              </a:rPr>
              <a:t>- Ethics and climate justice – we know from session two that the impacts of climate change are distributed unevenly... </a:t>
            </a:r>
          </a:p>
          <a:p>
            <a:endParaRPr lang="en-GB">
              <a:cs typeface="Calibri" panose="020F0502020204030204"/>
            </a:endParaRPr>
          </a:p>
        </p:txBody>
      </p:sp>
      <p:sp>
        <p:nvSpPr>
          <p:cNvPr id="4" name="Slide Number Placeholder 3"/>
          <p:cNvSpPr>
            <a:spLocks noGrp="1"/>
          </p:cNvSpPr>
          <p:nvPr>
            <p:ph type="sldNum" sz="quarter" idx="5"/>
          </p:nvPr>
        </p:nvSpPr>
        <p:spPr/>
        <p:txBody>
          <a:bodyPr/>
          <a:lstStyle/>
          <a:p>
            <a:fld id="{6B3BA5DB-EB75-409D-A56C-CE9BC85E7FA8}" type="slidenum">
              <a:rPr lang="en-US" smtClean="0"/>
              <a:t>20</a:t>
            </a:fld>
            <a:endParaRPr lang="en-US"/>
          </a:p>
        </p:txBody>
      </p:sp>
    </p:spTree>
    <p:extLst>
      <p:ext uri="{BB962C8B-B14F-4D97-AF65-F5344CB8AC3E}">
        <p14:creationId xmlns:p14="http://schemas.microsoft.com/office/powerpoint/2010/main" val="3526872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Delivery: SE</a:t>
            </a:r>
          </a:p>
          <a:p>
            <a:endParaRPr lang="en-US">
              <a:cs typeface="Calibri"/>
            </a:endParaRPr>
          </a:p>
          <a:p>
            <a:r>
              <a:rPr lang="en-GB" sz="1800">
                <a:solidFill>
                  <a:srgbClr val="000000"/>
                </a:solidFill>
                <a:latin typeface="Calibri"/>
                <a:cs typeface="Calibri"/>
              </a:rPr>
              <a:t>We know that around the world, climate</a:t>
            </a:r>
            <a:r>
              <a:rPr lang="en-GB" sz="1800" b="0" i="0">
                <a:solidFill>
                  <a:srgbClr val="000000"/>
                </a:solidFill>
                <a:effectLst/>
                <a:latin typeface="Calibri"/>
                <a:cs typeface="Calibri"/>
              </a:rPr>
              <a:t> change is already impacting lives and livelihoods, especially in the world’s poorest countries. Good adaptation can deliver good development. It can help improve lives, reduce poverty, protect the environment, and enhance resilience around the world. </a:t>
            </a:r>
            <a:r>
              <a:rPr lang="en-GB" sz="1800">
                <a:solidFill>
                  <a:srgbClr val="000000"/>
                </a:solidFill>
                <a:latin typeface="Calibri"/>
                <a:cs typeface="Calibri"/>
              </a:rPr>
              <a:t>During COP26 (explain), which took place in November last year, adaptation was identified as a key priority, and the</a:t>
            </a:r>
            <a:r>
              <a:rPr lang="en-GB" sz="1800" b="0" i="0">
                <a:solidFill>
                  <a:srgbClr val="000000"/>
                </a:solidFill>
                <a:effectLst/>
                <a:latin typeface="Calibri"/>
                <a:cs typeface="Calibri"/>
              </a:rPr>
              <a:t> World Bank Group is committed to boosting support for adaptation and resilience. </a:t>
            </a:r>
            <a:endParaRPr lang="en-US" sz="1800" b="0" i="0">
              <a:solidFill>
                <a:srgbClr val="000000"/>
              </a:solidFill>
              <a:effectLst/>
              <a:latin typeface="Calibri"/>
              <a:cs typeface="Calibri"/>
            </a:endParaRPr>
          </a:p>
          <a:p>
            <a:endParaRPr lang="en-US" sz="1800" b="0" i="0">
              <a:solidFill>
                <a:srgbClr val="000000"/>
              </a:solidFill>
              <a:effectLst/>
              <a:latin typeface="Calibri" panose="020F0502020204030204" pitchFamily="34" charset="0"/>
              <a:cs typeface="Calibri"/>
            </a:endParaRPr>
          </a:p>
          <a:p>
            <a:r>
              <a:rPr lang="en-GB" sz="1800" b="1"/>
              <a:t>ACTION: KB to screen share do not post in chat start at 5.55 stop 11.10</a:t>
            </a:r>
            <a:endParaRPr lang="en-GB" sz="1800" b="1">
              <a:cs typeface="Calibri"/>
            </a:endParaRPr>
          </a:p>
          <a:p>
            <a:endParaRPr lang="en-GB" sz="1800" b="1"/>
          </a:p>
          <a:p>
            <a:r>
              <a:rPr lang="en-GB" sz="1800" b="0"/>
              <a:t>TIMECHECK: 1hr 50mins (after video)</a:t>
            </a:r>
            <a:endParaRPr lang="en-GB" sz="1800" b="0">
              <a:cs typeface="Calibri"/>
            </a:endParaRPr>
          </a:p>
        </p:txBody>
      </p:sp>
      <p:sp>
        <p:nvSpPr>
          <p:cNvPr id="4" name="Slide Number Placeholder 3"/>
          <p:cNvSpPr>
            <a:spLocks noGrp="1"/>
          </p:cNvSpPr>
          <p:nvPr>
            <p:ph type="sldNum" sz="quarter" idx="5"/>
          </p:nvPr>
        </p:nvSpPr>
        <p:spPr/>
        <p:txBody>
          <a:bodyPr/>
          <a:lstStyle/>
          <a:p>
            <a:fld id="{6B3BA5DB-EB75-409D-A56C-CE9BC85E7FA8}" type="slidenum">
              <a:rPr lang="en-US"/>
              <a:t>21</a:t>
            </a:fld>
            <a:endParaRPr lang="en-US"/>
          </a:p>
        </p:txBody>
      </p:sp>
    </p:spTree>
    <p:extLst>
      <p:ext uri="{BB962C8B-B14F-4D97-AF65-F5344CB8AC3E}">
        <p14:creationId xmlns:p14="http://schemas.microsoft.com/office/powerpoint/2010/main" val="1605604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SE https://www.youtube.com/watch?v=SDRxfuEvqGg</a:t>
            </a:r>
          </a:p>
          <a:p>
            <a:r>
              <a:rPr lang="en-GB"/>
              <a:t>Start video at 5.55  stop video at 11.10 </a:t>
            </a:r>
          </a:p>
        </p:txBody>
      </p:sp>
      <p:sp>
        <p:nvSpPr>
          <p:cNvPr id="4" name="Slide Number Placeholder 3"/>
          <p:cNvSpPr>
            <a:spLocks noGrp="1"/>
          </p:cNvSpPr>
          <p:nvPr>
            <p:ph type="sldNum" sz="quarter" idx="5"/>
          </p:nvPr>
        </p:nvSpPr>
        <p:spPr/>
        <p:txBody>
          <a:bodyPr/>
          <a:lstStyle/>
          <a:p>
            <a:fld id="{6B3BA5DB-EB75-409D-A56C-CE9BC85E7FA8}" type="slidenum">
              <a:rPr lang="en-US" smtClean="0"/>
              <a:t>22</a:t>
            </a:fld>
            <a:endParaRPr lang="en-US"/>
          </a:p>
        </p:txBody>
      </p:sp>
    </p:spTree>
    <p:extLst>
      <p:ext uri="{BB962C8B-B14F-4D97-AF65-F5344CB8AC3E}">
        <p14:creationId xmlns:p14="http://schemas.microsoft.com/office/powerpoint/2010/main" val="725726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SE</a:t>
            </a:r>
          </a:p>
          <a:p>
            <a:endParaRPr lang="en-GB"/>
          </a:p>
          <a:p>
            <a:r>
              <a:rPr lang="en-GB"/>
              <a:t>Together, mitigation and adaptation strategies create climate resilience. For us to maximise climate resilience both in the UK and around the world, it is important that we see both mitigation and adaptation actions. </a:t>
            </a:r>
          </a:p>
          <a:p>
            <a:endParaRPr lang="en-GB"/>
          </a:p>
          <a:p>
            <a:r>
              <a:rPr lang="en-GB" b="1"/>
              <a:t>Then hand over to Gill who will talk through some co-benefits</a:t>
            </a:r>
          </a:p>
          <a:p>
            <a:endParaRPr lang="en-GB"/>
          </a:p>
        </p:txBody>
      </p:sp>
      <p:sp>
        <p:nvSpPr>
          <p:cNvPr id="4" name="Slide Number Placeholder 3"/>
          <p:cNvSpPr>
            <a:spLocks noGrp="1"/>
          </p:cNvSpPr>
          <p:nvPr>
            <p:ph type="sldNum" sz="quarter" idx="5"/>
          </p:nvPr>
        </p:nvSpPr>
        <p:spPr/>
        <p:txBody>
          <a:bodyPr/>
          <a:lstStyle/>
          <a:p>
            <a:fld id="{6B3BA5DB-EB75-409D-A56C-CE9BC85E7FA8}" type="slidenum">
              <a:rPr lang="en-US" smtClean="0"/>
              <a:t>23</a:t>
            </a:fld>
            <a:endParaRPr lang="en-US"/>
          </a:p>
        </p:txBody>
      </p:sp>
    </p:spTree>
    <p:extLst>
      <p:ext uri="{BB962C8B-B14F-4D97-AF65-F5344CB8AC3E}">
        <p14:creationId xmlns:p14="http://schemas.microsoft.com/office/powerpoint/2010/main" val="1347621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Calibri" panose="020F0502020204030204" pitchFamily="34" charset="0"/>
                <a:cs typeface="Times New Roman" panose="02020603050405020304" pitchFamily="18" charset="0"/>
              </a:rPr>
              <a:t>Delivery: GS</a:t>
            </a:r>
          </a:p>
          <a:p>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Calibri" panose="020F0502020204030204" pitchFamily="34" charset="0"/>
                <a:ea typeface="Calibri" panose="020F0502020204030204" pitchFamily="34" charset="0"/>
                <a:cs typeface="Times New Roman" panose="02020603050405020304" pitchFamily="18" charset="0"/>
              </a:rPr>
              <a:t>Trainer to introduce that we are moving on to look at co-benefits of climate action – read slide.   </a:t>
            </a:r>
          </a:p>
          <a:p>
            <a:endParaRPr lang="en-GB" sz="1800">
              <a:effectLst/>
              <a:latin typeface="Calibri" panose="020F0502020204030204" pitchFamily="34" charset="0"/>
              <a:cs typeface="Times New Roman" panose="02020603050405020304" pitchFamily="18" charset="0"/>
            </a:endParaRPr>
          </a:p>
          <a:p>
            <a:r>
              <a:rPr lang="en-GB" sz="1800">
                <a:effectLst/>
                <a:latin typeface="Calibri" panose="020F0502020204030204" pitchFamily="34" charset="0"/>
                <a:cs typeface="Times New Roman" panose="02020603050405020304" pitchFamily="18" charset="0"/>
              </a:rPr>
              <a:t>Understanding and being able to communicate the co-benefits of climate change is an important part of gaining support from individuals and groups to take climate action.</a:t>
            </a:r>
          </a:p>
          <a:p>
            <a:endParaRPr lang="en-GB" sz="1800">
              <a:effectLst/>
              <a:latin typeface="Calibri" panose="020F0502020204030204" pitchFamily="34" charset="0"/>
              <a:cs typeface="Times New Roman" panose="02020603050405020304" pitchFamily="18" charset="0"/>
            </a:endParaRPr>
          </a:p>
          <a:p>
            <a:r>
              <a:rPr lang="en-GB" sz="1800">
                <a:effectLst/>
                <a:latin typeface="Calibri" panose="020F0502020204030204" pitchFamily="34" charset="0"/>
                <a:cs typeface="Times New Roman" panose="02020603050405020304" pitchFamily="18" charset="0"/>
              </a:rPr>
              <a:t>On the 31/01/23 we reached this slide at 15.19 (we had started at 14.00).</a:t>
            </a:r>
            <a:endParaRPr lang="en-GB"/>
          </a:p>
        </p:txBody>
      </p:sp>
      <p:sp>
        <p:nvSpPr>
          <p:cNvPr id="4" name="Slide Number Placeholder 3"/>
          <p:cNvSpPr>
            <a:spLocks noGrp="1"/>
          </p:cNvSpPr>
          <p:nvPr>
            <p:ph type="sldNum" sz="quarter" idx="5"/>
          </p:nvPr>
        </p:nvSpPr>
        <p:spPr/>
        <p:txBody>
          <a:bodyPr/>
          <a:lstStyle/>
          <a:p>
            <a:fld id="{F330A5E6-5E8C-46C8-901E-2D02525B3D43}" type="slidenum">
              <a:rPr lang="en-GB" smtClean="0"/>
              <a:t>24</a:t>
            </a:fld>
            <a:endParaRPr lang="en-GB"/>
          </a:p>
        </p:txBody>
      </p:sp>
    </p:spTree>
    <p:extLst>
      <p:ext uri="{BB962C8B-B14F-4D97-AF65-F5344CB8AC3E}">
        <p14:creationId xmlns:p14="http://schemas.microsoft.com/office/powerpoint/2010/main" val="8355973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Delivery: GS</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a:t>
            </a:r>
          </a:p>
          <a:p>
            <a:r>
              <a:rPr lang="en-GB" sz="1800">
                <a:effectLst/>
                <a:latin typeface="Calibri" panose="020F0502020204030204" pitchFamily="34" charset="0"/>
                <a:ea typeface="Calibri" panose="020F0502020204030204" pitchFamily="34" charset="0"/>
                <a:cs typeface="Times New Roman" panose="02020603050405020304" pitchFamily="18" charset="0"/>
              </a:rPr>
              <a:t>Trainer to mention that these are not exhaustive lists. </a:t>
            </a:r>
            <a:endParaRPr lang="en-GB"/>
          </a:p>
        </p:txBody>
      </p:sp>
      <p:sp>
        <p:nvSpPr>
          <p:cNvPr id="4" name="Slide Number Placeholder 3"/>
          <p:cNvSpPr>
            <a:spLocks noGrp="1"/>
          </p:cNvSpPr>
          <p:nvPr>
            <p:ph type="sldNum" sz="quarter" idx="5"/>
          </p:nvPr>
        </p:nvSpPr>
        <p:spPr/>
        <p:txBody>
          <a:bodyPr/>
          <a:lstStyle/>
          <a:p>
            <a:fld id="{F330A5E6-5E8C-46C8-901E-2D02525B3D43}" type="slidenum">
              <a:rPr lang="en-GB" smtClean="0"/>
              <a:t>25</a:t>
            </a:fld>
            <a:endParaRPr lang="en-GB"/>
          </a:p>
        </p:txBody>
      </p:sp>
    </p:spTree>
    <p:extLst>
      <p:ext uri="{BB962C8B-B14F-4D97-AF65-F5344CB8AC3E}">
        <p14:creationId xmlns:p14="http://schemas.microsoft.com/office/powerpoint/2010/main" val="2469389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Delivery: GS</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 </a:t>
            </a:r>
          </a:p>
          <a:p>
            <a:r>
              <a:rPr lang="en-GB" sz="1200">
                <a:effectLst/>
                <a:latin typeface="Calibri" panose="020F0502020204030204" pitchFamily="34" charset="0"/>
                <a:ea typeface="Calibri" panose="020F0502020204030204" pitchFamily="34" charset="0"/>
                <a:cs typeface="Times New Roman" panose="02020603050405020304" pitchFamily="18" charset="0"/>
              </a:rPr>
              <a:t>Trainer to mention that these are not exhaustive lists. </a:t>
            </a:r>
            <a:endParaRPr lang="en-GB"/>
          </a:p>
          <a:p>
            <a:endParaRPr lang="en-GB"/>
          </a:p>
        </p:txBody>
      </p:sp>
      <p:sp>
        <p:nvSpPr>
          <p:cNvPr id="4" name="Slide Number Placeholder 3"/>
          <p:cNvSpPr>
            <a:spLocks noGrp="1"/>
          </p:cNvSpPr>
          <p:nvPr>
            <p:ph type="sldNum" sz="quarter" idx="5"/>
          </p:nvPr>
        </p:nvSpPr>
        <p:spPr/>
        <p:txBody>
          <a:bodyPr/>
          <a:lstStyle/>
          <a:p>
            <a:fld id="{F330A5E6-5E8C-46C8-901E-2D02525B3D43}" type="slidenum">
              <a:rPr lang="en-GB" smtClean="0"/>
              <a:t>26</a:t>
            </a:fld>
            <a:endParaRPr lang="en-GB"/>
          </a:p>
        </p:txBody>
      </p:sp>
    </p:spTree>
    <p:extLst>
      <p:ext uri="{BB962C8B-B14F-4D97-AF65-F5344CB8AC3E}">
        <p14:creationId xmlns:p14="http://schemas.microsoft.com/office/powerpoint/2010/main" val="694108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Delivery: GS</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 </a:t>
            </a:r>
          </a:p>
          <a:p>
            <a:r>
              <a:rPr lang="en-GB" sz="1200">
                <a:effectLst/>
                <a:latin typeface="Calibri" panose="020F0502020204030204" pitchFamily="34" charset="0"/>
                <a:ea typeface="Calibri" panose="020F0502020204030204" pitchFamily="34" charset="0"/>
                <a:cs typeface="Times New Roman" panose="02020603050405020304" pitchFamily="18" charset="0"/>
              </a:rPr>
              <a:t>Trainer to mention that these are not exhaustive lists. </a:t>
            </a:r>
          </a:p>
          <a:p>
            <a:endParaRPr lang="en-GB" sz="1200">
              <a:effectLst/>
              <a:latin typeface="Calibri" panose="020F0502020204030204" pitchFamily="34" charset="0"/>
              <a:cs typeface="Times New Roman" panose="02020603050405020304" pitchFamily="18" charset="0"/>
            </a:endParaRPr>
          </a:p>
          <a:p>
            <a:r>
              <a:rPr lang="en-GB" sz="1200" b="1">
                <a:effectLst/>
                <a:latin typeface="Calibri" panose="020F0502020204030204" pitchFamily="34" charset="0"/>
                <a:cs typeface="Times New Roman" panose="02020603050405020304" pitchFamily="18" charset="0"/>
              </a:rPr>
              <a:t>Hand over to KB for final content before you can work in groups on looking at your own group solutions</a:t>
            </a:r>
            <a:endParaRPr lang="en-GB" b="1"/>
          </a:p>
          <a:p>
            <a:endParaRPr lang="en-GB"/>
          </a:p>
        </p:txBody>
      </p:sp>
      <p:sp>
        <p:nvSpPr>
          <p:cNvPr id="4" name="Slide Number Placeholder 3"/>
          <p:cNvSpPr>
            <a:spLocks noGrp="1"/>
          </p:cNvSpPr>
          <p:nvPr>
            <p:ph type="sldNum" sz="quarter" idx="5"/>
          </p:nvPr>
        </p:nvSpPr>
        <p:spPr/>
        <p:txBody>
          <a:bodyPr/>
          <a:lstStyle/>
          <a:p>
            <a:fld id="{F330A5E6-5E8C-46C8-901E-2D02525B3D43}" type="slidenum">
              <a:rPr lang="en-GB" smtClean="0"/>
              <a:t>27</a:t>
            </a:fld>
            <a:endParaRPr lang="en-GB"/>
          </a:p>
        </p:txBody>
      </p:sp>
    </p:spTree>
    <p:extLst>
      <p:ext uri="{BB962C8B-B14F-4D97-AF65-F5344CB8AC3E}">
        <p14:creationId xmlns:p14="http://schemas.microsoft.com/office/powerpoint/2010/main" val="7973282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KB</a:t>
            </a:r>
          </a:p>
          <a:p>
            <a:endParaRPr lang="en-GB"/>
          </a:p>
          <a:p>
            <a:r>
              <a:rPr lang="en-GB"/>
              <a:t>Link to video: https://www.youtube.com/watch?v=RkklaXhbTuA – </a:t>
            </a:r>
          </a:p>
          <a:p>
            <a:r>
              <a:rPr lang="en-GB"/>
              <a:t>Duration: 4:01</a:t>
            </a:r>
          </a:p>
          <a:p>
            <a:pPr>
              <a:lnSpc>
                <a:spcPct val="107000"/>
              </a:lnSpc>
              <a:spcAft>
                <a:spcPts val="800"/>
              </a:spcAft>
            </a:pPr>
            <a:endParaRPr lang="en-GB" sz="1200">
              <a:effectLst/>
              <a:latin typeface="+mn-lt"/>
              <a:ea typeface="+mn-ea"/>
              <a:cs typeface="+mn-cs"/>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Trainer to introduce that we are now going to be looking at how we can act on climate as a group. An important skill here is being able to communicate about climate change in a way that empowers others.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Trainer to explain that STO is a sustainability communication tool for the local Worcester area and invite participants to use STO following the training. </a:t>
            </a:r>
          </a:p>
          <a:p>
            <a:endParaRPr lang="en-GB"/>
          </a:p>
        </p:txBody>
      </p:sp>
      <p:sp>
        <p:nvSpPr>
          <p:cNvPr id="4" name="Slide Number Placeholder 3"/>
          <p:cNvSpPr>
            <a:spLocks noGrp="1"/>
          </p:cNvSpPr>
          <p:nvPr>
            <p:ph type="sldNum" sz="quarter" idx="5"/>
          </p:nvPr>
        </p:nvSpPr>
        <p:spPr/>
        <p:txBody>
          <a:bodyPr/>
          <a:lstStyle/>
          <a:p>
            <a:fld id="{F330A5E6-5E8C-46C8-901E-2D02525B3D43}" type="slidenum">
              <a:rPr lang="en-GB" smtClean="0"/>
              <a:t>28</a:t>
            </a:fld>
            <a:endParaRPr lang="en-GB"/>
          </a:p>
        </p:txBody>
      </p:sp>
    </p:spTree>
    <p:extLst>
      <p:ext uri="{BB962C8B-B14F-4D97-AF65-F5344CB8AC3E}">
        <p14:creationId xmlns:p14="http://schemas.microsoft.com/office/powerpoint/2010/main" val="1497373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cs typeface="Times New Roman" panose="02020603050405020304" pitchFamily="18" charset="0"/>
              </a:rPr>
              <a:t>Delivery: KB</a:t>
            </a:r>
          </a:p>
          <a:p>
            <a:endParaRPr lang="en-GB" sz="180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none">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Link to tool: </a:t>
            </a:r>
            <a:r>
              <a:rPr lang="en-GB"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https://my2050.beis.gov.uk/?levers=111111111111111</a:t>
            </a:r>
            <a:r>
              <a:rPr lang="en-GB" sz="1800">
                <a:effectLst/>
                <a:latin typeface="Calibri" panose="020F0502020204030204" pitchFamily="34" charset="0"/>
                <a:ea typeface="Calibri" panose="020F0502020204030204" pitchFamily="34" charset="0"/>
                <a:cs typeface="Times New Roman" panose="02020603050405020304" pitchFamily="18" charset="0"/>
              </a:rPr>
              <a:t> </a:t>
            </a:r>
          </a:p>
          <a:p>
            <a:endParaRPr lang="en-GB" sz="1800">
              <a:effectLst/>
              <a:latin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Trainer to remind participants that over the past two sessions we have looked at a range of individual and societal solutions to climate change. To consolidate some of the learning from these sessions, we’re going to spend 10 minutes introducing the My 2050 tool – trainer to read the slide.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Trainer to briefly demonstrate the tool and how it works e.g. hovering over levers gives you more information etc.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Trainer to explain that this is a tool that takes a while to get to know in more depth, and that we are just introducing it for now. Participants are invited to return to the tool after the training and use it to support with their answer to Q5 on the assessment form. </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ACTION: Trainer to post link in the chat box and give participants 5 minutes to familiarise themselves with the tool</a:t>
            </a:r>
          </a:p>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ACTION: Participants invited to share learning from the tool in the chat box.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F330A5E6-5E8C-46C8-901E-2D02525B3D43}" type="slidenum">
              <a:rPr lang="en-GB" smtClean="0"/>
              <a:t>29</a:t>
            </a:fld>
            <a:endParaRPr lang="en-GB"/>
          </a:p>
        </p:txBody>
      </p:sp>
    </p:spTree>
    <p:extLst>
      <p:ext uri="{BB962C8B-B14F-4D97-AF65-F5344CB8AC3E}">
        <p14:creationId xmlns:p14="http://schemas.microsoft.com/office/powerpoint/2010/main" val="2492724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Delivery: KB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The UK Adaptation Climate Change committee sets out the risks and opportunities for the UK in June 2021. This is again a summary of the first 2 sessions, in a UK context, before we move onto the solutions.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Link: https://www.youtube.com/watch?v=EOW4fG-qlWU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Duration: 3:17</a:t>
            </a:r>
          </a:p>
          <a:p>
            <a:endParaRPr lang="en-GB"/>
          </a:p>
          <a:p>
            <a:r>
              <a:rPr lang="en-GB" b="1"/>
              <a:t>ACTION: post link to video into the chat box for learners to view on their own screens (do not screenshare) </a:t>
            </a:r>
          </a:p>
          <a:p>
            <a:endParaRPr lang="en-GB" b="1"/>
          </a:p>
          <a:p>
            <a:r>
              <a:rPr lang="en-GB" b="0"/>
              <a:t>After watching the video, ask learners if there are any questions or comments before we get started with the session. </a:t>
            </a:r>
          </a:p>
          <a:p>
            <a:endParaRPr lang="en-GB" b="0"/>
          </a:p>
        </p:txBody>
      </p:sp>
      <p:sp>
        <p:nvSpPr>
          <p:cNvPr id="4" name="Slide Number Placeholder 3"/>
          <p:cNvSpPr>
            <a:spLocks noGrp="1"/>
          </p:cNvSpPr>
          <p:nvPr>
            <p:ph type="sldNum" sz="quarter" idx="5"/>
          </p:nvPr>
        </p:nvSpPr>
        <p:spPr/>
        <p:txBody>
          <a:bodyPr/>
          <a:lstStyle/>
          <a:p>
            <a:fld id="{6B3BA5DB-EB75-409D-A56C-CE9BC85E7FA8}" type="slidenum">
              <a:rPr lang="en-US" smtClean="0"/>
              <a:t>3</a:t>
            </a:fld>
            <a:endParaRPr lang="en-US"/>
          </a:p>
        </p:txBody>
      </p:sp>
    </p:spTree>
    <p:extLst>
      <p:ext uri="{BB962C8B-B14F-4D97-AF65-F5344CB8AC3E}">
        <p14:creationId xmlns:p14="http://schemas.microsoft.com/office/powerpoint/2010/main" val="9387379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Delivery: KB</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For the rest of the session, we’re going to focus on how we can plan and deliver group actions for climate change, and then we’ll have some time to chat through the assessment for anyone who is planning to complete this. </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Trainer to introduce some key considerations around planning group action: </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Will the action have a meaningful impact? Think about direct and indirect emissions here. </a:t>
            </a:r>
          </a:p>
          <a:p>
            <a:pPr marL="342900" lvl="0" indent="-342900">
              <a:lnSpc>
                <a:spcPct val="107000"/>
              </a:lnSpc>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How will the action impact on people in your organisation e.g. access requirements. </a:t>
            </a:r>
          </a:p>
          <a:p>
            <a:pPr marL="342900" lvl="0" indent="-342900">
              <a:lnSpc>
                <a:spcPct val="107000"/>
              </a:lnSpc>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How will the action impact on operations? </a:t>
            </a:r>
          </a:p>
          <a:p>
            <a:pPr marL="342900" lvl="0" indent="-342900">
              <a:lnSpc>
                <a:spcPct val="107000"/>
              </a:lnSpc>
              <a:spcAft>
                <a:spcPts val="80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What resources will be required? </a:t>
            </a:r>
          </a:p>
          <a:p>
            <a:endParaRPr lang="en-GB"/>
          </a:p>
        </p:txBody>
      </p:sp>
      <p:sp>
        <p:nvSpPr>
          <p:cNvPr id="4" name="Slide Number Placeholder 3"/>
          <p:cNvSpPr>
            <a:spLocks noGrp="1"/>
          </p:cNvSpPr>
          <p:nvPr>
            <p:ph type="sldNum" sz="quarter" idx="5"/>
          </p:nvPr>
        </p:nvSpPr>
        <p:spPr/>
        <p:txBody>
          <a:bodyPr/>
          <a:lstStyle/>
          <a:p>
            <a:fld id="{F330A5E6-5E8C-46C8-901E-2D02525B3D43}" type="slidenum">
              <a:rPr lang="en-GB" smtClean="0"/>
              <a:t>30</a:t>
            </a:fld>
            <a:endParaRPr lang="en-GB"/>
          </a:p>
        </p:txBody>
      </p:sp>
    </p:spTree>
    <p:extLst>
      <p:ext uri="{BB962C8B-B14F-4D97-AF65-F5344CB8AC3E}">
        <p14:creationId xmlns:p14="http://schemas.microsoft.com/office/powerpoint/2010/main" val="36674936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Delivery: KB</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What actions are available to your team depend on your roles, the team you are a member of, and what your team’s day to day activities involve. It’s important when considering your group actions, that you’re planning an action that matches your collective capabilities as a team – it should be impactful and significant to your group or team.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On the slide, there are some examples of group actions you might pledge to take. This is not an exhaustive list, and we will be building on these ideas in a moment. </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31/01/23 KB finished this slide at 15.39 after starting at 14.00</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330A5E6-5E8C-46C8-901E-2D02525B3D43}" type="slidenum">
              <a:rPr lang="en-GB" smtClean="0"/>
              <a:t>31</a:t>
            </a:fld>
            <a:endParaRPr lang="en-GB"/>
          </a:p>
        </p:txBody>
      </p:sp>
    </p:spTree>
    <p:extLst>
      <p:ext uri="{BB962C8B-B14F-4D97-AF65-F5344CB8AC3E}">
        <p14:creationId xmlns:p14="http://schemas.microsoft.com/office/powerpoint/2010/main" val="14909244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Delivery: KB</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For our final activity, we will be asking learners to work together and develop ideas for group actions that you can take back to your organisations and develop with your group/ team members.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Learners will be put into breakout rooms for 15-20 minutes. During this time, they should: </a:t>
            </a:r>
            <a:r>
              <a:rPr lang="en-GB" sz="1800" b="1" u="sng">
                <a:effectLst/>
                <a:latin typeface="Calibri" panose="020F0502020204030204" pitchFamily="34" charset="0"/>
                <a:ea typeface="Calibri" panose="020F0502020204030204" pitchFamily="34" charset="0"/>
                <a:cs typeface="Times New Roman" panose="02020603050405020304" pitchFamily="18" charset="0"/>
              </a:rPr>
              <a:t>(now read slide).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NOTE: trainer should provide an example of how this should work e.g.: in your group, someone introduces themselves as a member of a Grounds Maintenance Team and says one of their key concerns is around how to promote biodiversity on the land they maintain.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The group should then work together to suggest ideas for group actions that they can take back to his/ her/ their team.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The purpose of this activity is to generate ideas for group actions that participants can take away and develop with their teams after the training and evidence as part of group action section of assessment form.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Trainer to mention that if any groups are struggling for ideas, feel free to come back to the main room and ask a facilitator to join you. Once finished, groups can re-join the main room for discussion. </a:t>
            </a:r>
          </a:p>
          <a:p>
            <a:pPr>
              <a:lnSpc>
                <a:spcPct val="107000"/>
              </a:lnSpc>
              <a:spcAft>
                <a:spcPts val="800"/>
              </a:spcAft>
            </a:pPr>
            <a:endParaRPr lang="en-GB" sz="1800">
              <a:latin typeface="Calibri"/>
              <a:ea typeface="Calibri" panose="020F0502020204030204" pitchFamily="34" charset="0"/>
              <a:cs typeface="Calibri"/>
            </a:endParaRPr>
          </a:p>
          <a:p>
            <a:pPr>
              <a:lnSpc>
                <a:spcPct val="107000"/>
              </a:lnSpc>
              <a:spcAft>
                <a:spcPts val="800"/>
              </a:spcAft>
            </a:pPr>
            <a:r>
              <a:rPr lang="en-GB" sz="1800" b="1">
                <a:latin typeface="Calibri"/>
                <a:ea typeface="Calibri" panose="020F0502020204030204" pitchFamily="34" charset="0"/>
                <a:cs typeface="Calibri"/>
              </a:rPr>
              <a:t>ACTION: put learners into breakout rooms</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F330A5E6-5E8C-46C8-901E-2D02525B3D43}" type="slidenum">
              <a:rPr lang="en-GB" smtClean="0"/>
              <a:t>32</a:t>
            </a:fld>
            <a:endParaRPr lang="en-GB"/>
          </a:p>
        </p:txBody>
      </p:sp>
    </p:spTree>
    <p:extLst>
      <p:ext uri="{BB962C8B-B14F-4D97-AF65-F5344CB8AC3E}">
        <p14:creationId xmlns:p14="http://schemas.microsoft.com/office/powerpoint/2010/main" val="9480495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a:t>
            </a:r>
          </a:p>
          <a:p>
            <a:endParaRPr lang="en-GB"/>
          </a:p>
          <a:p>
            <a:r>
              <a:rPr lang="en-GB"/>
              <a:t>Trainer to emphasise the guidance on the slide, with particular reference to the three bullet points. </a:t>
            </a:r>
          </a:p>
        </p:txBody>
      </p:sp>
      <p:sp>
        <p:nvSpPr>
          <p:cNvPr id="4" name="Slide Number Placeholder 3"/>
          <p:cNvSpPr>
            <a:spLocks noGrp="1"/>
          </p:cNvSpPr>
          <p:nvPr>
            <p:ph type="sldNum" sz="quarter" idx="5"/>
          </p:nvPr>
        </p:nvSpPr>
        <p:spPr/>
        <p:txBody>
          <a:bodyPr/>
          <a:lstStyle/>
          <a:p>
            <a:fld id="{F330A5E6-5E8C-46C8-901E-2D02525B3D43}" type="slidenum">
              <a:rPr lang="en-GB" smtClean="0"/>
              <a:t>33</a:t>
            </a:fld>
            <a:endParaRPr lang="en-GB"/>
          </a:p>
        </p:txBody>
      </p:sp>
    </p:spTree>
    <p:extLst>
      <p:ext uri="{BB962C8B-B14F-4D97-AF65-F5344CB8AC3E}">
        <p14:creationId xmlns:p14="http://schemas.microsoft.com/office/powerpoint/2010/main" val="40096234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Delivery: KB</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Come back to this after delivering next two slides because people who’ve already decided they’ll not be completing the assessment may want to go.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now have some time for everyone to open up their assessment forms and jot down any notes or ideas they have from the session/ ask any questions.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Note: trainer to clarify low, medium, high activity for individual and group section of the form – we are not asking participants to go away and calculate the specific carbon impacts of their actions, the purpose of this exercise is for us to see that you have been able to distinguish between a high and lower impact solution.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Assessment due date </a:t>
            </a:r>
            <a:r>
              <a:rPr lang="en-GB" sz="1800">
                <a:effectLst/>
                <a:latin typeface="Calibri" panose="020F0502020204030204" pitchFamily="34" charset="0"/>
                <a:ea typeface="Calibri" panose="020F0502020204030204" pitchFamily="34" charset="0"/>
                <a:cs typeface="Times New Roman" panose="02020603050405020304" pitchFamily="18" charset="0"/>
              </a:rPr>
              <a:t>is 13</a:t>
            </a:r>
            <a:r>
              <a:rPr lang="en-GB" sz="1800" baseline="30000">
                <a:effectLst/>
                <a:latin typeface="Calibri" panose="020F0502020204030204" pitchFamily="34" charset="0"/>
                <a:ea typeface="Calibri" panose="020F0502020204030204" pitchFamily="34" charset="0"/>
                <a:cs typeface="Times New Roman" panose="02020603050405020304" pitchFamily="18" charset="0"/>
              </a:rPr>
              <a:t>th</a:t>
            </a:r>
            <a:r>
              <a:rPr lang="en-GB" sz="1800">
                <a:effectLst/>
                <a:latin typeface="Calibri" panose="020F0502020204030204" pitchFamily="34" charset="0"/>
                <a:ea typeface="Calibri" panose="020F0502020204030204" pitchFamily="34" charset="0"/>
                <a:cs typeface="Times New Roman" panose="02020603050405020304" pitchFamily="18" charset="0"/>
              </a:rPr>
              <a:t> March 2023 (note: this is generally not flexible as we require all assessment forms to be submitted within two weeks of completing the training). </a:t>
            </a:r>
            <a:endParaRPr lang="en-GB"/>
          </a:p>
        </p:txBody>
      </p:sp>
      <p:sp>
        <p:nvSpPr>
          <p:cNvPr id="4" name="Slide Number Placeholder 3"/>
          <p:cNvSpPr>
            <a:spLocks noGrp="1"/>
          </p:cNvSpPr>
          <p:nvPr>
            <p:ph type="sldNum" sz="quarter" idx="5"/>
          </p:nvPr>
        </p:nvSpPr>
        <p:spPr/>
        <p:txBody>
          <a:bodyPr/>
          <a:lstStyle/>
          <a:p>
            <a:fld id="{F330A5E6-5E8C-46C8-901E-2D02525B3D43}" type="slidenum">
              <a:rPr lang="en-GB" smtClean="0"/>
              <a:t>34</a:t>
            </a:fld>
            <a:endParaRPr lang="en-GB"/>
          </a:p>
        </p:txBody>
      </p:sp>
    </p:spTree>
    <p:extLst>
      <p:ext uri="{BB962C8B-B14F-4D97-AF65-F5344CB8AC3E}">
        <p14:creationId xmlns:p14="http://schemas.microsoft.com/office/powerpoint/2010/main" val="29385600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330A5E6-5E8C-46C8-901E-2D02525B3D43}" type="slidenum">
              <a:rPr lang="en-GB" smtClean="0"/>
              <a:t>35</a:t>
            </a:fld>
            <a:endParaRPr lang="en-GB"/>
          </a:p>
        </p:txBody>
      </p:sp>
    </p:spTree>
    <p:extLst>
      <p:ext uri="{BB962C8B-B14F-4D97-AF65-F5344CB8AC3E}">
        <p14:creationId xmlns:p14="http://schemas.microsoft.com/office/powerpoint/2010/main" val="19843413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KB</a:t>
            </a:r>
          </a:p>
          <a:p>
            <a:endParaRPr lang="en-GB"/>
          </a:p>
          <a:p>
            <a:r>
              <a:rPr lang="en-GB"/>
              <a:t>Here are some excellent resources that we recommend you take a look at after today’s session. In particular, we recommend that you look at the Financial Times ‘can you reach net zero by 2050?’ game. </a:t>
            </a:r>
            <a:endParaRPr lang="en-GB">
              <a:cs typeface="Calibri" panose="020F0502020204030204"/>
            </a:endParaRPr>
          </a:p>
          <a:p>
            <a:endParaRPr lang="en-GB"/>
          </a:p>
          <a:p>
            <a:endParaRPr lang="en-GB"/>
          </a:p>
        </p:txBody>
      </p:sp>
      <p:sp>
        <p:nvSpPr>
          <p:cNvPr id="4" name="Slide Number Placeholder 3"/>
          <p:cNvSpPr>
            <a:spLocks noGrp="1"/>
          </p:cNvSpPr>
          <p:nvPr>
            <p:ph type="sldNum" sz="quarter" idx="5"/>
          </p:nvPr>
        </p:nvSpPr>
        <p:spPr/>
        <p:txBody>
          <a:bodyPr/>
          <a:lstStyle/>
          <a:p>
            <a:fld id="{6B3BA5DB-EB75-409D-A56C-CE9BC85E7FA8}" type="slidenum">
              <a:rPr lang="en-US" smtClean="0"/>
              <a:t>36</a:t>
            </a:fld>
            <a:endParaRPr lang="en-US"/>
          </a:p>
        </p:txBody>
      </p:sp>
    </p:spTree>
    <p:extLst>
      <p:ext uri="{BB962C8B-B14F-4D97-AF65-F5344CB8AC3E}">
        <p14:creationId xmlns:p14="http://schemas.microsoft.com/office/powerpoint/2010/main" val="3323712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KB</a:t>
            </a:r>
          </a:p>
          <a:p>
            <a:endParaRPr lang="en-GB"/>
          </a:p>
          <a:p>
            <a:r>
              <a:rPr lang="en-GB"/>
              <a:t>Thank you everyone for attending – by completing this training and making your action pledges, you are being the change that we need to see to secure a positive, more sustainable future. </a:t>
            </a:r>
          </a:p>
          <a:p>
            <a:endParaRPr lang="en-GB"/>
          </a:p>
          <a:p>
            <a:r>
              <a:rPr lang="en-GB"/>
              <a:t>31.01.23  Ended with three minutes to spare</a:t>
            </a:r>
          </a:p>
        </p:txBody>
      </p:sp>
      <p:sp>
        <p:nvSpPr>
          <p:cNvPr id="4" name="Slide Number Placeholder 3"/>
          <p:cNvSpPr>
            <a:spLocks noGrp="1"/>
          </p:cNvSpPr>
          <p:nvPr>
            <p:ph type="sldNum" sz="quarter" idx="5"/>
          </p:nvPr>
        </p:nvSpPr>
        <p:spPr/>
        <p:txBody>
          <a:bodyPr/>
          <a:lstStyle/>
          <a:p>
            <a:fld id="{F330A5E6-5E8C-46C8-901E-2D02525B3D43}" type="slidenum">
              <a:rPr lang="en-GB" smtClean="0"/>
              <a:t>37</a:t>
            </a:fld>
            <a:endParaRPr lang="en-GB"/>
          </a:p>
        </p:txBody>
      </p:sp>
    </p:spTree>
    <p:extLst>
      <p:ext uri="{BB962C8B-B14F-4D97-AF65-F5344CB8AC3E}">
        <p14:creationId xmlns:p14="http://schemas.microsoft.com/office/powerpoint/2010/main" val="3968287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KB </a:t>
            </a:r>
          </a:p>
          <a:p>
            <a:endParaRPr lang="en-GB"/>
          </a:p>
          <a:p>
            <a:r>
              <a:rPr lang="en-GB"/>
              <a:t>Read slide and refer to images as examples of mitigation such as shared transport rather than single occupancy cars, or PV using the sun to generate electricity rather than coal or gas powered power stations.</a:t>
            </a:r>
          </a:p>
          <a:p>
            <a:endParaRPr lang="en-GB"/>
          </a:p>
          <a:p>
            <a:r>
              <a:rPr lang="en-GB" b="1"/>
              <a:t>ACTION: invite learners to consider any other examples of climate mitigation they have come across and add these to the chat box. </a:t>
            </a:r>
          </a:p>
          <a:p>
            <a:endParaRPr lang="en-GB" b="1"/>
          </a:p>
          <a:p>
            <a:endParaRPr lang="en-GB"/>
          </a:p>
          <a:p>
            <a:r>
              <a:rPr lang="en-GB"/>
              <a:t>Image: https://www.vox.com/energy-and-environment/2018/11/20/18104206/solar-panels-cost-cheap-mit-clean-energy-policy&amp;sclient=img&amp;ei=QkbpYY7YK8ekaMv5rqgH&amp;bih=577&amp;biw=1280&amp;rlz=1C1GCEB_enGB939GB940#imgrc=NivV3HlsCe6SdM </a:t>
            </a:r>
          </a:p>
          <a:p>
            <a:r>
              <a:rPr lang="en-GB"/>
              <a:t>Image: https://www.bbc.co.uk/news/uk-england-54810200 </a:t>
            </a:r>
          </a:p>
        </p:txBody>
      </p:sp>
      <p:sp>
        <p:nvSpPr>
          <p:cNvPr id="4" name="Slide Number Placeholder 3"/>
          <p:cNvSpPr>
            <a:spLocks noGrp="1"/>
          </p:cNvSpPr>
          <p:nvPr>
            <p:ph type="sldNum" sz="quarter" idx="5"/>
          </p:nvPr>
        </p:nvSpPr>
        <p:spPr/>
        <p:txBody>
          <a:bodyPr/>
          <a:lstStyle/>
          <a:p>
            <a:fld id="{6B3BA5DB-EB75-409D-A56C-CE9BC85E7FA8}" type="slidenum">
              <a:rPr lang="en-US" smtClean="0"/>
              <a:t>4</a:t>
            </a:fld>
            <a:endParaRPr lang="en-US"/>
          </a:p>
        </p:txBody>
      </p:sp>
    </p:spTree>
    <p:extLst>
      <p:ext uri="{BB962C8B-B14F-4D97-AF65-F5344CB8AC3E}">
        <p14:creationId xmlns:p14="http://schemas.microsoft.com/office/powerpoint/2010/main" val="657052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KB </a:t>
            </a:r>
          </a:p>
          <a:p>
            <a:endParaRPr lang="en-GB"/>
          </a:p>
          <a:p>
            <a:r>
              <a:rPr lang="en-GB" sz="1800" b="0" i="0">
                <a:solidFill>
                  <a:srgbClr val="000000"/>
                </a:solidFill>
                <a:effectLst/>
                <a:latin typeface="Calibri" panose="020F0502020204030204" pitchFamily="34" charset="0"/>
              </a:rPr>
              <a:t>We know from the work in previous weeks that reducing our emissions is essential to prevent global temperatures exceeding 1.5 degrees, we are at global average of over 1.1 degrees, and the IPCC have said that the current Paris Agreement emissions put us on a trajectory of 2.4 degrees warming. However, we are currently seeing much higher localised warming in some areas such as the Artic which is experiencing temperatures 4C above the 1990 baseline. The difference in the magnitude of damage between 1.5 and 2 reinforces the need for us to mitigate now. </a:t>
            </a:r>
            <a:endParaRPr lang="en-GB"/>
          </a:p>
        </p:txBody>
      </p:sp>
      <p:sp>
        <p:nvSpPr>
          <p:cNvPr id="4" name="Slide Number Placeholder 3"/>
          <p:cNvSpPr>
            <a:spLocks noGrp="1"/>
          </p:cNvSpPr>
          <p:nvPr>
            <p:ph type="sldNum" sz="quarter" idx="5"/>
          </p:nvPr>
        </p:nvSpPr>
        <p:spPr/>
        <p:txBody>
          <a:bodyPr/>
          <a:lstStyle/>
          <a:p>
            <a:fld id="{6B3BA5DB-EB75-409D-A56C-CE9BC85E7FA8}" type="slidenum">
              <a:rPr lang="en-US" smtClean="0"/>
              <a:t>5</a:t>
            </a:fld>
            <a:endParaRPr lang="en-US"/>
          </a:p>
        </p:txBody>
      </p:sp>
    </p:spTree>
    <p:extLst>
      <p:ext uri="{BB962C8B-B14F-4D97-AF65-F5344CB8AC3E}">
        <p14:creationId xmlns:p14="http://schemas.microsoft.com/office/powerpoint/2010/main" val="2375170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KB</a:t>
            </a:r>
          </a:p>
          <a:p>
            <a:endParaRPr lang="en-GB"/>
          </a:p>
          <a:p>
            <a:r>
              <a:rPr lang="en-GB"/>
              <a:t>Trainer to read through and briefly explain mitigating actions on the slide.</a:t>
            </a:r>
          </a:p>
          <a:p>
            <a:endParaRPr lang="en-GB"/>
          </a:p>
          <a:p>
            <a:endParaRPr lang="en-GB"/>
          </a:p>
        </p:txBody>
      </p:sp>
      <p:sp>
        <p:nvSpPr>
          <p:cNvPr id="4" name="Slide Number Placeholder 3"/>
          <p:cNvSpPr>
            <a:spLocks noGrp="1"/>
          </p:cNvSpPr>
          <p:nvPr>
            <p:ph type="sldNum" sz="quarter" idx="5"/>
          </p:nvPr>
        </p:nvSpPr>
        <p:spPr/>
        <p:txBody>
          <a:bodyPr/>
          <a:lstStyle/>
          <a:p>
            <a:fld id="{6B3BA5DB-EB75-409D-A56C-CE9BC85E7FA8}" type="slidenum">
              <a:rPr lang="en-US" smtClean="0"/>
              <a:t>6</a:t>
            </a:fld>
            <a:endParaRPr lang="en-US"/>
          </a:p>
        </p:txBody>
      </p:sp>
    </p:spTree>
    <p:extLst>
      <p:ext uri="{BB962C8B-B14F-4D97-AF65-F5344CB8AC3E}">
        <p14:creationId xmlns:p14="http://schemas.microsoft.com/office/powerpoint/2010/main" val="2621293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KB</a:t>
            </a:r>
          </a:p>
          <a:p>
            <a:endParaRPr lang="en-GB"/>
          </a:p>
          <a:p>
            <a:r>
              <a:rPr lang="en-GB"/>
              <a:t>United Nations, IPCC The Intergovernmental Panel on Climate Change (IPPC), created by the World Meteorological Organization in partnership with the United Nations Environmental Program, is the leading international scientific body related to climate change research. The IPCC whose job it is to synthesise the outcomes of all the research being done on the causes, impacts and actions to tackle climate change. Their findings are published as reports on a regular basis. </a:t>
            </a:r>
          </a:p>
          <a:p>
            <a:endParaRPr lang="en-GB"/>
          </a:p>
          <a:p>
            <a:r>
              <a:rPr lang="en-GB"/>
              <a:t>UK Climate Change Act 2008 - An Act to set a target for the year 2050 for the reduction of greenhouse gas emissions; to provide for a system of carbon budgeting. The Climate Change Act 2008 makes it the duty of the Secretary of State to ensure that the net UK carbon account for greenhouse gases for the year 2050 is at least 100% lower than the 1990 baseline.  It excluded aviation.  When first published it was 60% cut by 2035. New target to slash emissions by 78% by 2035. The UK’s sixth Carbon Budget includes international aviation and shipping emissions for the first time, to bring the UK more than three-quarters of the way to net zero by 2050.</a:t>
            </a:r>
          </a:p>
          <a:p>
            <a:endParaRPr lang="en-GB"/>
          </a:p>
          <a:p>
            <a:r>
              <a:rPr lang="en-GB"/>
              <a:t>Unilever, Interface</a:t>
            </a:r>
          </a:p>
          <a:p>
            <a:endParaRPr lang="en-GB"/>
          </a:p>
          <a:p>
            <a:endParaRPr lang="en-GB"/>
          </a:p>
          <a:p>
            <a:endParaRPr lang="en-GB"/>
          </a:p>
          <a:p>
            <a:endParaRPr lang="en-GB"/>
          </a:p>
        </p:txBody>
      </p:sp>
      <p:sp>
        <p:nvSpPr>
          <p:cNvPr id="4" name="Slide Number Placeholder 3"/>
          <p:cNvSpPr>
            <a:spLocks noGrp="1"/>
          </p:cNvSpPr>
          <p:nvPr>
            <p:ph type="sldNum" sz="quarter" idx="5"/>
          </p:nvPr>
        </p:nvSpPr>
        <p:spPr/>
        <p:txBody>
          <a:bodyPr/>
          <a:lstStyle/>
          <a:p>
            <a:fld id="{6B3BA5DB-EB75-409D-A56C-CE9BC85E7FA8}" type="slidenum">
              <a:rPr lang="en-US" smtClean="0"/>
              <a:t>7</a:t>
            </a:fld>
            <a:endParaRPr lang="en-US"/>
          </a:p>
        </p:txBody>
      </p:sp>
    </p:spTree>
    <p:extLst>
      <p:ext uri="{BB962C8B-B14F-4D97-AF65-F5344CB8AC3E}">
        <p14:creationId xmlns:p14="http://schemas.microsoft.com/office/powerpoint/2010/main" val="631650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GS</a:t>
            </a:r>
          </a:p>
          <a:p>
            <a:endParaRPr lang="en-GB"/>
          </a:p>
          <a:p>
            <a:pPr algn="l" rtl="0" fontAlgn="base"/>
            <a:r>
              <a:rPr lang="en-GB" sz="1800" b="0" i="0">
                <a:solidFill>
                  <a:srgbClr val="000000"/>
                </a:solidFill>
                <a:effectLst/>
                <a:latin typeface="Calibri" panose="020F0502020204030204" pitchFamily="34" charset="0"/>
              </a:rPr>
              <a:t>A global approach to mitigate climate change has been instigated via the United Nations. Their work includes key events and actions including: </a:t>
            </a:r>
          </a:p>
          <a:p>
            <a:pPr algn="l" rtl="0" fontAlgn="base"/>
            <a:endParaRPr lang="en-GB" b="0" i="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GB" sz="1800" b="0" i="0">
                <a:solidFill>
                  <a:srgbClr val="000000"/>
                </a:solidFill>
                <a:effectLst/>
                <a:latin typeface="Calibri" panose="020F0502020204030204" pitchFamily="34" charset="0"/>
              </a:rPr>
              <a:t>The launch of the Intergovernmental Panel on Climate Change or IPCC whose job it is to synthesise the outcomes of all the research being done on the causes, impacts and actions to tackle climate change. Their findings are published as reports on a regular basis. The sixth assessment of the physical science of climate change was published in August 2021.  The Impacts, adaptation and vulnerability  published Feb 2022. April 2022 Mitigation of Climate Change. </a:t>
            </a:r>
            <a:endParaRPr lang="en-GB" b="0" i="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GB" sz="1800" b="0" i="0">
                <a:solidFill>
                  <a:srgbClr val="000000"/>
                </a:solidFill>
                <a:effectLst/>
                <a:latin typeface="Calibri" panose="020F0502020204030204" pitchFamily="34" charset="0"/>
              </a:rPr>
              <a:t>The UN have also overseen the two major agreements setting targets for climate mitigation with the Kyoto Protocol in 1997 and the Paris Agreement in 2015. </a:t>
            </a:r>
            <a:endParaRPr lang="en-GB" b="0" i="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GB" sz="1800" b="0" i="0">
                <a:solidFill>
                  <a:srgbClr val="000000"/>
                </a:solidFill>
                <a:effectLst/>
                <a:latin typeface="Calibri" panose="020F0502020204030204" pitchFamily="34" charset="0"/>
              </a:rPr>
              <a:t>The UN is also responsible for the annual Conference of the Parties or COPs which are a forum for making agreements on tackling this issue. As we saw in Glasgow last year, this process is exceedingly difficult.  COP27 Egypt Nov 2022. </a:t>
            </a:r>
            <a:r>
              <a:rPr lang="en-GB" sz="2800" b="0" i="0">
                <a:solidFill>
                  <a:srgbClr val="222222"/>
                </a:solidFill>
                <a:effectLst/>
                <a:latin typeface="adobe-garamond-pro"/>
              </a:rPr>
              <a:t>The 28th session of the Conference of the Parties (COP 28) to the UNFCCC will convene from 30 November to 12 December 2023. It will take place in the United Arab Emirates. </a:t>
            </a:r>
            <a:endParaRPr lang="en-GB" sz="1800" b="0" i="0">
              <a:solidFill>
                <a:srgbClr val="000000"/>
              </a:solidFill>
              <a:effectLst/>
              <a:latin typeface="Calibri" panose="020F0502020204030204" pitchFamily="34" charset="0"/>
            </a:endParaRPr>
          </a:p>
          <a:p>
            <a:pPr marL="0" indent="0" algn="l" rtl="0" fontAlgn="base">
              <a:buFont typeface="Arial" panose="020B0604020202020204" pitchFamily="34" charset="0"/>
              <a:buNone/>
            </a:pP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Calibri" panose="020F0502020204030204" pitchFamily="34" charset="0"/>
              </a:rPr>
              <a:t>Finally, a separate but equally important set of goals exist as part of the UNs framework of Sustainable Development Goals (SDGs). </a:t>
            </a:r>
            <a:endParaRPr lang="en-GB" b="0" i="0">
              <a:solidFill>
                <a:srgbClr val="000000"/>
              </a:solidFill>
              <a:effectLst/>
              <a:latin typeface="Segoe UI" panose="020B0502040204020203" pitchFamily="34" charset="0"/>
            </a:endParaRP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Can add suggested reading follow up: </a:t>
            </a:r>
            <a:r>
              <a:rPr lang="en-GB" b="1" i="0">
                <a:solidFill>
                  <a:srgbClr val="212529"/>
                </a:solidFill>
                <a:effectLst/>
                <a:latin typeface="ipccsans"/>
              </a:rPr>
              <a:t>Climate Change 2022: Mitigation of Climate Change</a:t>
            </a:r>
          </a:p>
          <a:p>
            <a:r>
              <a:rPr lang="en-GB"/>
              <a:t>https://www.ipcc.ch/report/ar6/wg3/</a:t>
            </a:r>
          </a:p>
          <a:p>
            <a:endParaRPr lang="en-GB"/>
          </a:p>
          <a:p>
            <a:endParaRPr lang="en-GB"/>
          </a:p>
        </p:txBody>
      </p:sp>
      <p:sp>
        <p:nvSpPr>
          <p:cNvPr id="4" name="Slide Number Placeholder 3"/>
          <p:cNvSpPr>
            <a:spLocks noGrp="1"/>
          </p:cNvSpPr>
          <p:nvPr>
            <p:ph type="sldNum" sz="quarter" idx="5"/>
          </p:nvPr>
        </p:nvSpPr>
        <p:spPr/>
        <p:txBody>
          <a:bodyPr/>
          <a:lstStyle/>
          <a:p>
            <a:fld id="{6B3BA5DB-EB75-409D-A56C-CE9BC85E7FA8}" type="slidenum">
              <a:rPr lang="en-US" smtClean="0"/>
              <a:t>8</a:t>
            </a:fld>
            <a:endParaRPr lang="en-US"/>
          </a:p>
        </p:txBody>
      </p:sp>
    </p:spTree>
    <p:extLst>
      <p:ext uri="{BB962C8B-B14F-4D97-AF65-F5344CB8AC3E}">
        <p14:creationId xmlns:p14="http://schemas.microsoft.com/office/powerpoint/2010/main" val="3039730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GS</a:t>
            </a:r>
          </a:p>
          <a:p>
            <a:endParaRPr lang="en-GB"/>
          </a:p>
          <a:p>
            <a:pPr algn="l" rtl="0" fontAlgn="base"/>
            <a:r>
              <a:rPr lang="en-GB" sz="1800" b="0" i="0">
                <a:solidFill>
                  <a:srgbClr val="000000"/>
                </a:solidFill>
                <a:effectLst/>
                <a:latin typeface="Calibri" panose="020F0502020204030204" pitchFamily="34" charset="0"/>
              </a:rPr>
              <a:t>Climate Action is the thirteenth of the seventeen sustainable development goals established to tackle key global problems and offer a blueprint to a better future. These important goals were agreed in December 2015 by 193 countries with a completion date set for 2030.  </a:t>
            </a:r>
          </a:p>
          <a:p>
            <a:pPr algn="l" rtl="0" fontAlgn="base"/>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Calibri" panose="020F0502020204030204" pitchFamily="34" charset="0"/>
              </a:rPr>
              <a:t>If you would like to find out more about the SDGs then you can look at the following website after the session.</a:t>
            </a:r>
          </a:p>
          <a:p>
            <a:pPr algn="l" rtl="0" fontAlgn="base"/>
            <a:endParaRPr lang="en-GB" sz="1800" b="0" i="0">
              <a:solidFill>
                <a:srgbClr val="000000"/>
              </a:solidFill>
              <a:effectLst/>
              <a:latin typeface="Calibri" panose="020F0502020204030204" pitchFamily="34" charset="0"/>
            </a:endParaRPr>
          </a:p>
          <a:p>
            <a:pPr algn="l" rtl="0" fontAlgn="base"/>
            <a:r>
              <a:rPr lang="en-GB" sz="1800" b="1" i="0">
                <a:solidFill>
                  <a:srgbClr val="000000"/>
                </a:solidFill>
                <a:effectLst/>
                <a:latin typeface="Calibri" panose="020F0502020204030204" pitchFamily="34" charset="0"/>
              </a:rPr>
              <a:t>ACTION: add link to the chat box: </a:t>
            </a:r>
            <a:r>
              <a:rPr lang="en-GB" sz="1200" b="1" i="0" u="sng" strike="noStrike">
                <a:solidFill>
                  <a:srgbClr val="0563C1"/>
                </a:solidFill>
                <a:effectLst/>
                <a:latin typeface="Calibri" panose="020F0502020204030204" pitchFamily="34" charset="0"/>
                <a:hlinkClick r:id="rId3"/>
              </a:rPr>
              <a:t>https://sdgs.un.org/goals</a:t>
            </a:r>
            <a:endParaRPr lang="en-GB" sz="1200" b="1" i="0" u="sng" strike="noStrike">
              <a:solidFill>
                <a:srgbClr val="0563C1"/>
              </a:solidFill>
              <a:effectLst/>
              <a:latin typeface="Calibri" panose="020F0502020204030204" pitchFamily="34" charset="0"/>
            </a:endParaRPr>
          </a:p>
          <a:p>
            <a:pPr algn="l" rtl="0" fontAlgn="base"/>
            <a:endParaRPr lang="en-GB" sz="1200" b="1" i="0" u="sng" strike="noStrike">
              <a:solidFill>
                <a:srgbClr val="0563C1"/>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a:t>Time check 20 mins Hand over to Gill</a:t>
            </a:r>
          </a:p>
          <a:p>
            <a:pPr algn="l" rtl="0" fontAlgn="base"/>
            <a:endParaRPr lang="en-GB" b="1" i="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6B3BA5DB-EB75-409D-A56C-CE9BC85E7FA8}" type="slidenum">
              <a:rPr lang="en-US" smtClean="0"/>
              <a:t>9</a:t>
            </a:fld>
            <a:endParaRPr lang="en-US"/>
          </a:p>
        </p:txBody>
      </p:sp>
    </p:spTree>
    <p:extLst>
      <p:ext uri="{BB962C8B-B14F-4D97-AF65-F5344CB8AC3E}">
        <p14:creationId xmlns:p14="http://schemas.microsoft.com/office/powerpoint/2010/main" val="532144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89283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67154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20403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a:t>Click to edit Master title style</a:t>
            </a:r>
            <a:endParaRPr lang="en-US"/>
          </a:p>
        </p:txBody>
      </p:sp>
      <p:pic>
        <p:nvPicPr>
          <p:cNvPr id="13" name="Picture 12">
            <a:extLst>
              <a:ext uri="{FF2B5EF4-FFF2-40B4-BE49-F238E27FC236}">
                <a16:creationId xmlns:a16="http://schemas.microsoft.com/office/drawing/2014/main" id="{87BB0FE4-66FF-0E42-841A-3EC5F7C7E6A2}"/>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1CDF1BA5-471A-8044-BDBA-890115BBFFD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a:t>Click to edit Master text styles</a:t>
            </a:r>
          </a:p>
        </p:txBody>
      </p:sp>
    </p:spTree>
    <p:extLst>
      <p:ext uri="{BB962C8B-B14F-4D97-AF65-F5344CB8AC3E}">
        <p14:creationId xmlns:p14="http://schemas.microsoft.com/office/powerpoint/2010/main" val="2864065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6300787"/>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E6005B"/>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99B026E5-3198-8D4C-956B-0E8532CD5782}"/>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13" name="Date Placeholder 3">
            <a:extLst>
              <a:ext uri="{FF2B5EF4-FFF2-40B4-BE49-F238E27FC236}">
                <a16:creationId xmlns:a16="http://schemas.microsoft.com/office/drawing/2014/main" id="{8B58F904-7080-FE43-A777-0CCCA7DE6BAB}"/>
              </a:ext>
            </a:extLst>
          </p:cNvPr>
          <p:cNvSpPr>
            <a:spLocks noGrp="1"/>
          </p:cNvSpPr>
          <p:nvPr>
            <p:ph type="dt" sz="half" idx="10"/>
          </p:nvPr>
        </p:nvSpPr>
        <p:spPr>
          <a:xfrm>
            <a:off x="6275386" y="6057900"/>
            <a:ext cx="5473701" cy="358774"/>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01/03/2023</a:t>
            </a:fld>
            <a:endParaRPr lang="en-US"/>
          </a:p>
        </p:txBody>
      </p:sp>
    </p:spTree>
    <p:extLst>
      <p:ext uri="{BB962C8B-B14F-4D97-AF65-F5344CB8AC3E}">
        <p14:creationId xmlns:p14="http://schemas.microsoft.com/office/powerpoint/2010/main" val="303574729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6300786"/>
          </a:xfrm>
          <a:prstGeom prst="rect">
            <a:avLst/>
          </a:prstGeom>
          <a:solidFill>
            <a:srgbClr val="E6005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15" name="Date Placeholder 3">
            <a:extLst>
              <a:ext uri="{FF2B5EF4-FFF2-40B4-BE49-F238E27FC236}">
                <a16:creationId xmlns:a16="http://schemas.microsoft.com/office/drawing/2014/main" id="{F86CB3D1-E135-FD4F-A056-483535DECE88}"/>
              </a:ext>
            </a:extLst>
          </p:cNvPr>
          <p:cNvSpPr>
            <a:spLocks noGrp="1"/>
          </p:cNvSpPr>
          <p:nvPr>
            <p:ph type="dt" sz="half" idx="10"/>
          </p:nvPr>
        </p:nvSpPr>
        <p:spPr>
          <a:xfrm>
            <a:off x="6275386" y="6057899"/>
            <a:ext cx="5473701" cy="358775"/>
          </a:xfrm>
          <a:prstGeom prst="rect">
            <a:avLst/>
          </a:prstGeom>
        </p:spPr>
        <p:txBody>
          <a:bodyPr lIns="0" tIns="0" rIns="0" bIns="0" anchor="b" anchorCtr="0"/>
          <a:lstStyle>
            <a:lvl1pPr algn="r">
              <a:defRPr>
                <a:solidFill>
                  <a:srgbClr val="9E043D"/>
                </a:solidFill>
                <a:latin typeface="Arial" panose="020B0604020202020204" pitchFamily="34" charset="0"/>
                <a:cs typeface="Arial" panose="020B0604020202020204" pitchFamily="34" charset="0"/>
              </a:defRPr>
            </a:lvl1pPr>
          </a:lstStyle>
          <a:p>
            <a:fld id="{197342E9-89D0-D246-B0E5-635614E13D75}" type="datetime1">
              <a:rPr lang="en-GB" smtClean="0"/>
              <a:pPr/>
              <a:t>01/03/2023</a:t>
            </a:fld>
            <a:endParaRPr lang="en-US"/>
          </a:p>
        </p:txBody>
      </p:sp>
    </p:spTree>
    <p:extLst>
      <p:ext uri="{BB962C8B-B14F-4D97-AF65-F5344CB8AC3E}">
        <p14:creationId xmlns:p14="http://schemas.microsoft.com/office/powerpoint/2010/main" val="256273494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6300787"/>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1" name="Date Placeholder 3">
            <a:extLst>
              <a:ext uri="{FF2B5EF4-FFF2-40B4-BE49-F238E27FC236}">
                <a16:creationId xmlns:a16="http://schemas.microsoft.com/office/drawing/2014/main" id="{407DCF46-D938-064E-964C-1B90111009F0}"/>
              </a:ext>
            </a:extLst>
          </p:cNvPr>
          <p:cNvSpPr>
            <a:spLocks noGrp="1"/>
          </p:cNvSpPr>
          <p:nvPr>
            <p:ph type="dt" sz="half" idx="10"/>
          </p:nvPr>
        </p:nvSpPr>
        <p:spPr>
          <a:xfrm>
            <a:off x="6275388" y="6057899"/>
            <a:ext cx="5473699"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01/03/2023</a:t>
            </a:fld>
            <a:endParaRPr lang="en-US"/>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tretch>
            <a:fillRect/>
          </a:stretch>
        </p:blipFill>
        <p:spPr>
          <a:xfrm>
            <a:off x="442913" y="800100"/>
            <a:ext cx="3427412" cy="1009958"/>
          </a:xfrm>
          <a:prstGeom prst="rect">
            <a:avLst/>
          </a:prstGeom>
        </p:spPr>
      </p:pic>
    </p:spTree>
    <p:extLst>
      <p:ext uri="{BB962C8B-B14F-4D97-AF65-F5344CB8AC3E}">
        <p14:creationId xmlns:p14="http://schemas.microsoft.com/office/powerpoint/2010/main" val="2935084186"/>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a:t>Click to edit Master title style</a:t>
            </a:r>
            <a:endParaRPr lang="en-US"/>
          </a:p>
        </p:txBody>
      </p:sp>
      <p:pic>
        <p:nvPicPr>
          <p:cNvPr id="13" name="Picture 12">
            <a:extLst>
              <a:ext uri="{FF2B5EF4-FFF2-40B4-BE49-F238E27FC236}">
                <a16:creationId xmlns:a16="http://schemas.microsoft.com/office/drawing/2014/main" id="{87BB0FE4-66FF-0E42-841A-3EC5F7C7E6A2}"/>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1CDF1BA5-471A-8044-BDBA-890115BBFFD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a:t>Click to edit Master text styles</a:t>
            </a:r>
          </a:p>
        </p:txBody>
      </p:sp>
    </p:spTree>
    <p:extLst>
      <p:ext uri="{BB962C8B-B14F-4D97-AF65-F5344CB8AC3E}">
        <p14:creationId xmlns:p14="http://schemas.microsoft.com/office/powerpoint/2010/main" val="540976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a:t>Click to edit Master title style</a:t>
            </a:r>
            <a:endParaRPr lang="en-US"/>
          </a:p>
        </p:txBody>
      </p:sp>
      <p:pic>
        <p:nvPicPr>
          <p:cNvPr id="7" name="Picture 6">
            <a:extLst>
              <a:ext uri="{FF2B5EF4-FFF2-40B4-BE49-F238E27FC236}">
                <a16:creationId xmlns:a16="http://schemas.microsoft.com/office/drawing/2014/main" id="{0E8EB9E1-DFB3-5C47-B4B9-9B8765B8640B}"/>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4" name="Text Placeholder 11">
            <a:extLst>
              <a:ext uri="{FF2B5EF4-FFF2-40B4-BE49-F238E27FC236}">
                <a16:creationId xmlns:a16="http://schemas.microsoft.com/office/drawing/2014/main" id="{6AAEC381-AE42-7E44-9B48-79580631F97C}"/>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a:t>Click to edit Master text styles</a:t>
            </a:r>
          </a:p>
        </p:txBody>
      </p:sp>
      <p:sp>
        <p:nvSpPr>
          <p:cNvPr id="11" name="Rectangle 10">
            <a:extLst>
              <a:ext uri="{FF2B5EF4-FFF2-40B4-BE49-F238E27FC236}">
                <a16:creationId xmlns:a16="http://schemas.microsoft.com/office/drawing/2014/main" id="{2EF2C38B-13DA-064A-AF49-AA97B43EDAB3}"/>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1A03B6-F236-5D46-B133-E912BE6844F9}"/>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35393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a:p>
        </p:txBody>
      </p:sp>
      <p:sp>
        <p:nvSpPr>
          <p:cNvPr id="5" name="Rectangle 4">
            <a:extLst>
              <a:ext uri="{FF2B5EF4-FFF2-40B4-BE49-F238E27FC236}">
                <a16:creationId xmlns:a16="http://schemas.microsoft.com/office/drawing/2014/main" id="{83CF8FDB-11E0-114D-9049-11851FC6CA6B}"/>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454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a:p>
        </p:txBody>
      </p:sp>
    </p:spTree>
    <p:extLst>
      <p:ext uri="{BB962C8B-B14F-4D97-AF65-F5344CB8AC3E}">
        <p14:creationId xmlns:p14="http://schemas.microsoft.com/office/powerpoint/2010/main" val="3348976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09260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a:t>Click to edit Master title style</a:t>
            </a:r>
            <a:endParaRPr lang="en-US"/>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7D5C41AB-1925-C846-A884-6B4D4880A28C}"/>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6E146BB0-D198-0847-B8BF-82032479A2C6}"/>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a:t>Click to edit Master text styles</a:t>
            </a:r>
          </a:p>
        </p:txBody>
      </p:sp>
      <p:sp>
        <p:nvSpPr>
          <p:cNvPr id="14" name="Rectangle 13">
            <a:extLst>
              <a:ext uri="{FF2B5EF4-FFF2-40B4-BE49-F238E27FC236}">
                <a16:creationId xmlns:a16="http://schemas.microsoft.com/office/drawing/2014/main" id="{5DD38791-8F3B-A640-A6FC-8EC532732508}"/>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63AD13-8CBA-8648-88F4-6142126E9F9A}"/>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73048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a:t>Click to edit Master title style</a:t>
            </a:r>
            <a:endParaRPr lang="en-US"/>
          </a:p>
        </p:txBody>
      </p:sp>
      <p:pic>
        <p:nvPicPr>
          <p:cNvPr id="9" name="Picture 8">
            <a:extLst>
              <a:ext uri="{FF2B5EF4-FFF2-40B4-BE49-F238E27FC236}">
                <a16:creationId xmlns:a16="http://schemas.microsoft.com/office/drawing/2014/main" id="{68C387D1-CCDB-AA42-911D-99DAFBC81375}"/>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6" name="Text Placeholder 11">
            <a:extLst>
              <a:ext uri="{FF2B5EF4-FFF2-40B4-BE49-F238E27FC236}">
                <a16:creationId xmlns:a16="http://schemas.microsoft.com/office/drawing/2014/main" id="{44B35524-0F00-1A4F-8D8A-436C8810069B}"/>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a:t>Click to edit Master text styles</a:t>
            </a:r>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Rectangle 11">
            <a:extLst>
              <a:ext uri="{FF2B5EF4-FFF2-40B4-BE49-F238E27FC236}">
                <a16:creationId xmlns:a16="http://schemas.microsoft.com/office/drawing/2014/main" id="{30F691ED-EF65-C446-B3BD-FB970876AB4D}"/>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AC6DAE-40C2-FC4C-9C8A-8F55F3ECD49F}"/>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749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66D5397D-FD76-2E4F-8BFA-B5599B1CF4C8}"/>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07B00AC3-9B1E-2E4B-BC7B-406D8A38D125}"/>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a:t>Click to edit Master text styles</a:t>
            </a:r>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a:t>Click to edit Master title style</a:t>
            </a:r>
            <a:endParaRPr lang="en-US"/>
          </a:p>
        </p:txBody>
      </p:sp>
      <p:sp>
        <p:nvSpPr>
          <p:cNvPr id="15" name="Rectangle 14">
            <a:extLst>
              <a:ext uri="{FF2B5EF4-FFF2-40B4-BE49-F238E27FC236}">
                <a16:creationId xmlns:a16="http://schemas.microsoft.com/office/drawing/2014/main" id="{25FEA125-D139-1A4D-A206-2BABBEE26DC4}"/>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64871E7-C776-E845-B38B-91971ED53532}"/>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26382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375C663E-9DDC-5B49-A342-3EE51697074B}"/>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5" name="Text Placeholder 11">
            <a:extLst>
              <a:ext uri="{FF2B5EF4-FFF2-40B4-BE49-F238E27FC236}">
                <a16:creationId xmlns:a16="http://schemas.microsoft.com/office/drawing/2014/main" id="{B5743288-93C1-B747-B6D2-E62ECB66A2B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a:t>Click to edit Master text styles</a:t>
            </a:r>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a:t>Click to edit Master title style</a:t>
            </a:r>
            <a:endParaRPr lang="en-US"/>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Rectangle 10">
            <a:extLst>
              <a:ext uri="{FF2B5EF4-FFF2-40B4-BE49-F238E27FC236}">
                <a16:creationId xmlns:a16="http://schemas.microsoft.com/office/drawing/2014/main" id="{8DE6B900-0CAE-6B4C-B741-178AD460BD32}"/>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1A1B2DE-F07F-8147-AD48-234D917280D2}"/>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40769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a:extLst>
              <a:ext uri="{FF2B5EF4-FFF2-40B4-BE49-F238E27FC236}">
                <a16:creationId xmlns:a16="http://schemas.microsoft.com/office/drawing/2014/main" id="{3F5E1427-DD3F-9240-BD4A-0CC21218DF6A}"/>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4" name="Text Placeholder 11">
            <a:extLst>
              <a:ext uri="{FF2B5EF4-FFF2-40B4-BE49-F238E27FC236}">
                <a16:creationId xmlns:a16="http://schemas.microsoft.com/office/drawing/2014/main" id="{6DC3E782-E2DF-224A-8EC7-F432750D92B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a:t>Click to edit Master text styles</a:t>
            </a:r>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a:t>Click to edit Master title style</a:t>
            </a:r>
            <a:endParaRPr lang="en-US"/>
          </a:p>
        </p:txBody>
      </p:sp>
      <p:sp>
        <p:nvSpPr>
          <p:cNvPr id="16" name="Rectangle 15">
            <a:extLst>
              <a:ext uri="{FF2B5EF4-FFF2-40B4-BE49-F238E27FC236}">
                <a16:creationId xmlns:a16="http://schemas.microsoft.com/office/drawing/2014/main" id="{D618504C-E8A7-EA43-8DA0-0CE9310D674A}"/>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6BB3217-4ECB-9C4E-B129-4CD1A7606E4D}"/>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501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4" name="Picture 13">
            <a:extLst>
              <a:ext uri="{FF2B5EF4-FFF2-40B4-BE49-F238E27FC236}">
                <a16:creationId xmlns:a16="http://schemas.microsoft.com/office/drawing/2014/main" id="{CE2A91DF-79A7-914F-947D-CF72742487D7}"/>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8" name="Text Placeholder 11">
            <a:extLst>
              <a:ext uri="{FF2B5EF4-FFF2-40B4-BE49-F238E27FC236}">
                <a16:creationId xmlns:a16="http://schemas.microsoft.com/office/drawing/2014/main" id="{EF264802-11B4-5941-991C-96BAD56284C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a:t>Click to edit Master text styles</a:t>
            </a:r>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a:t>Click to edit Master title style</a:t>
            </a:r>
            <a:endParaRPr lang="en-US"/>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2" name="Rectangle 21">
            <a:extLst>
              <a:ext uri="{FF2B5EF4-FFF2-40B4-BE49-F238E27FC236}">
                <a16:creationId xmlns:a16="http://schemas.microsoft.com/office/drawing/2014/main" id="{EAD682C8-053C-4942-93C0-CDCB02169B50}"/>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2EA856-078C-B74C-87C6-AC58462CB29C}"/>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3162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1855C3A-3FE6-774C-8B42-DE78E4C581EA}"/>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20" name="Text Placeholder 11">
            <a:extLst>
              <a:ext uri="{FF2B5EF4-FFF2-40B4-BE49-F238E27FC236}">
                <a16:creationId xmlns:a16="http://schemas.microsoft.com/office/drawing/2014/main" id="{3EFCAB50-6370-994D-BF7A-C505E83CFC1D}"/>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a:t>Click to edit Master text styles</a:t>
            </a:r>
          </a:p>
        </p:txBody>
      </p:sp>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E6005B"/>
                </a:solidFill>
              </a:defRPr>
            </a:lvl1pPr>
          </a:lstStyle>
          <a:p>
            <a:r>
              <a:rPr lang="en-GB"/>
              <a:t>Click to edit Master title style</a:t>
            </a:r>
            <a:endParaRPr lang="en-US"/>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3" name="Picture 2">
            <a:extLst>
              <a:ext uri="{FF2B5EF4-FFF2-40B4-BE49-F238E27FC236}">
                <a16:creationId xmlns:a16="http://schemas.microsoft.com/office/drawing/2014/main" id="{A3650F2B-C9D3-F54A-91EC-BEDF952B03AE}"/>
              </a:ext>
            </a:extLst>
          </p:cNvPr>
          <p:cNvPicPr>
            <a:picLocks noChangeAspect="1"/>
          </p:cNvPicPr>
          <p:nvPr userDrawn="1"/>
        </p:nvPicPr>
        <p:blipFill>
          <a:blip r:embed="rId3"/>
          <a:stretch>
            <a:fillRect/>
          </a:stretch>
        </p:blipFill>
        <p:spPr>
          <a:xfrm>
            <a:off x="442913" y="1010601"/>
            <a:ext cx="963720" cy="797561"/>
          </a:xfrm>
          <a:prstGeom prst="rect">
            <a:avLst/>
          </a:prstGeom>
        </p:spPr>
      </p:pic>
      <p:pic>
        <p:nvPicPr>
          <p:cNvPr id="26" name="Picture 25">
            <a:extLst>
              <a:ext uri="{FF2B5EF4-FFF2-40B4-BE49-F238E27FC236}">
                <a16:creationId xmlns:a16="http://schemas.microsoft.com/office/drawing/2014/main" id="{6AAD6DD1-3573-E54F-8768-B0CFC8AFB67A}"/>
              </a:ext>
            </a:extLst>
          </p:cNvPr>
          <p:cNvPicPr>
            <a:picLocks noChangeAspect="1"/>
          </p:cNvPicPr>
          <p:nvPr userDrawn="1"/>
        </p:nvPicPr>
        <p:blipFill>
          <a:blip r:embed="rId3"/>
          <a:stretch>
            <a:fillRect/>
          </a:stretch>
        </p:blipFill>
        <p:spPr>
          <a:xfrm rot="10800000">
            <a:off x="10785366" y="4899977"/>
            <a:ext cx="963720" cy="797561"/>
          </a:xfrm>
          <a:prstGeom prst="rect">
            <a:avLst/>
          </a:prstGeom>
        </p:spPr>
      </p:pic>
      <p:sp>
        <p:nvSpPr>
          <p:cNvPr id="11" name="Rectangle 10">
            <a:extLst>
              <a:ext uri="{FF2B5EF4-FFF2-40B4-BE49-F238E27FC236}">
                <a16:creationId xmlns:a16="http://schemas.microsoft.com/office/drawing/2014/main" id="{694A2B9C-4747-EB44-AD6F-788273471394}"/>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E4C44A-5626-1B42-B24C-44A8F39FB460}"/>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43986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FB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rgbClr val="F07D00"/>
                </a:solidFill>
              </a:defRPr>
            </a:lvl1pPr>
          </a:lstStyle>
          <a:p>
            <a:r>
              <a:rPr lang="en-GB"/>
              <a:t>Click to edit Master title style</a:t>
            </a:r>
            <a:endParaRPr lang="en-US"/>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F07D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2" name="Picture 11">
            <a:extLst>
              <a:ext uri="{FF2B5EF4-FFF2-40B4-BE49-F238E27FC236}">
                <a16:creationId xmlns:a16="http://schemas.microsoft.com/office/drawing/2014/main" id="{2EC1597D-B745-8C47-9BCA-19CC45F98067}"/>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DB81DC7A-6B12-7D4A-B479-9DCA38495772}"/>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F07D00"/>
                </a:solidFill>
              </a:defRPr>
            </a:lvl1pPr>
          </a:lstStyle>
          <a:p>
            <a:pPr lvl="0"/>
            <a:r>
              <a:rPr lang="en-GB"/>
              <a:t>Click to edit Master text styles</a:t>
            </a:r>
          </a:p>
        </p:txBody>
      </p:sp>
    </p:spTree>
    <p:extLst>
      <p:ext uri="{BB962C8B-B14F-4D97-AF65-F5344CB8AC3E}">
        <p14:creationId xmlns:p14="http://schemas.microsoft.com/office/powerpoint/2010/main" val="377826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ubtle Blu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12688"/>
            <a:ext cx="11306173" cy="1825399"/>
          </a:xfrm>
          <a:prstGeom prst="rect">
            <a:avLst/>
          </a:prstGeom>
        </p:spPr>
        <p:txBody>
          <a:bodyPr lIns="0" rIns="90000" anchor="b"/>
          <a:lstStyle>
            <a:lvl1pPr algn="l">
              <a:defRPr sz="6000" b="1">
                <a:solidFill>
                  <a:srgbClr val="00A6E2"/>
                </a:solidFill>
              </a:defRPr>
            </a:lvl1pPr>
          </a:lstStyle>
          <a:p>
            <a:r>
              <a:rPr lang="en-GB"/>
              <a:t>Click to edit Master title style</a:t>
            </a:r>
            <a:endParaRPr lang="en-US"/>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00A6E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65D9431-5C22-DF40-B12F-3B430B2D2AE1}"/>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9" name="Rectangle 8">
            <a:extLst>
              <a:ext uri="{FF2B5EF4-FFF2-40B4-BE49-F238E27FC236}">
                <a16:creationId xmlns:a16="http://schemas.microsoft.com/office/drawing/2014/main" id="{397678BD-869E-C64D-BBB5-DB38A6A8CF00}"/>
              </a:ext>
            </a:extLst>
          </p:cNvPr>
          <p:cNvSpPr/>
          <p:nvPr userDrawn="1"/>
        </p:nvSpPr>
        <p:spPr>
          <a:xfrm>
            <a:off x="0" y="6742113"/>
            <a:ext cx="12191999" cy="1259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EFAD923B-E667-FD45-B41A-12791D221D10}"/>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00A6E2"/>
                </a:solidFill>
              </a:defRPr>
            </a:lvl1pPr>
          </a:lstStyle>
          <a:p>
            <a:pPr lvl="0"/>
            <a:r>
              <a:rPr lang="en-GB"/>
              <a:t>Click to edit Master text styles</a:t>
            </a:r>
          </a:p>
        </p:txBody>
      </p:sp>
    </p:spTree>
    <p:extLst>
      <p:ext uri="{BB962C8B-B14F-4D97-AF65-F5344CB8AC3E}">
        <p14:creationId xmlns:p14="http://schemas.microsoft.com/office/powerpoint/2010/main" val="7123897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rmal Blu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005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a:t>Click to edit Master title style</a:t>
            </a:r>
            <a:endParaRPr lang="en-US"/>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00A6E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1"/>
            <a:ext cx="12192000" cy="4526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0B24E7D-7F6A-0541-9FC9-D284AAA24340}"/>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6" name="Rectangle 15">
            <a:extLst>
              <a:ext uri="{FF2B5EF4-FFF2-40B4-BE49-F238E27FC236}">
                <a16:creationId xmlns:a16="http://schemas.microsoft.com/office/drawing/2014/main" id="{81441CAE-3F74-A749-B92B-BA7301BD3CC4}"/>
              </a:ext>
            </a:extLst>
          </p:cNvPr>
          <p:cNvSpPr/>
          <p:nvPr userDrawn="1"/>
        </p:nvSpPr>
        <p:spPr>
          <a:xfrm>
            <a:off x="0" y="6742113"/>
            <a:ext cx="12191999" cy="1259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7" name="Text Placeholder 11">
            <a:extLst>
              <a:ext uri="{FF2B5EF4-FFF2-40B4-BE49-F238E27FC236}">
                <a16:creationId xmlns:a16="http://schemas.microsoft.com/office/drawing/2014/main" id="{3986C3D8-75F2-AF4D-852E-617DA34AB6C7}"/>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00A6E2"/>
                </a:solidFill>
              </a:defRPr>
            </a:lvl1pPr>
          </a:lstStyle>
          <a:p>
            <a:pPr lvl="0"/>
            <a:r>
              <a:rPr lang="en-GB"/>
              <a:t>Click to edit Master text styles</a:t>
            </a:r>
          </a:p>
        </p:txBody>
      </p:sp>
    </p:spTree>
    <p:extLst>
      <p:ext uri="{BB962C8B-B14F-4D97-AF65-F5344CB8AC3E}">
        <p14:creationId xmlns:p14="http://schemas.microsoft.com/office/powerpoint/2010/main" val="3940230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707036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a:t>Click to edit Master title style</a:t>
            </a:r>
            <a:endParaRPr lang="en-US"/>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9C6C068-799F-5647-86FD-975D93E27D3F}"/>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8" name="Text Placeholder 11">
            <a:extLst>
              <a:ext uri="{FF2B5EF4-FFF2-40B4-BE49-F238E27FC236}">
                <a16:creationId xmlns:a16="http://schemas.microsoft.com/office/drawing/2014/main" id="{77A12D8D-2172-A24B-A568-26FC3B4B283B}"/>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C7017F"/>
                </a:solidFill>
              </a:defRPr>
            </a:lvl1pPr>
          </a:lstStyle>
          <a:p>
            <a:pPr lvl="0"/>
            <a:r>
              <a:rPr lang="en-GB"/>
              <a:t>Click to edit Master text styles</a:t>
            </a:r>
          </a:p>
        </p:txBody>
      </p:sp>
    </p:spTree>
    <p:extLst>
      <p:ext uri="{BB962C8B-B14F-4D97-AF65-F5344CB8AC3E}">
        <p14:creationId xmlns:p14="http://schemas.microsoft.com/office/powerpoint/2010/main" val="4169713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old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3" cy="1848949"/>
          </a:xfrm>
          <a:prstGeom prst="rect">
            <a:avLst/>
          </a:prstGeom>
        </p:spPr>
        <p:txBody>
          <a:bodyPr lIns="0" rIns="90000" anchor="b"/>
          <a:lstStyle>
            <a:lvl1pPr algn="l">
              <a:defRPr sz="6000" b="1">
                <a:solidFill>
                  <a:schemeClr val="bg1"/>
                </a:solidFill>
              </a:defRPr>
            </a:lvl1pPr>
          </a:lstStyle>
          <a:p>
            <a:r>
              <a:rPr lang="en-GB"/>
              <a:t>Click to edit Master title style</a:t>
            </a:r>
            <a:endParaRPr lang="en-US"/>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F07D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Rectangle 6">
            <a:extLst>
              <a:ext uri="{FF2B5EF4-FFF2-40B4-BE49-F238E27FC236}">
                <a16:creationId xmlns:a16="http://schemas.microsoft.com/office/drawing/2014/main" id="{33D2627D-3696-4F4C-8BC6-79103D22C236}"/>
              </a:ext>
            </a:extLst>
          </p:cNvPr>
          <p:cNvSpPr/>
          <p:nvPr userDrawn="1"/>
        </p:nvSpPr>
        <p:spPr>
          <a:xfrm>
            <a:off x="0" y="1"/>
            <a:ext cx="12192000" cy="4526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5871FCE-6DA7-5549-92C6-554D5232A266}"/>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240039B7-FA62-F24C-BCFF-BA21679AD8B7}"/>
              </a:ext>
            </a:extLst>
          </p:cNvPr>
          <p:cNvSpPr/>
          <p:nvPr userDrawn="1"/>
        </p:nvSpPr>
        <p:spPr>
          <a:xfrm>
            <a:off x="0" y="6742113"/>
            <a:ext cx="12191999" cy="125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E8DC3CBE-2843-1642-BD7A-5C7A9BC16E2C}"/>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F07D00"/>
                </a:solidFill>
              </a:defRPr>
            </a:lvl1pPr>
          </a:lstStyle>
          <a:p>
            <a:pPr lvl="0"/>
            <a:r>
              <a:rPr lang="en-GB"/>
              <a:t>Click to edit Master text styles</a:t>
            </a:r>
          </a:p>
        </p:txBody>
      </p:sp>
    </p:spTree>
    <p:extLst>
      <p:ext uri="{BB962C8B-B14F-4D97-AF65-F5344CB8AC3E}">
        <p14:creationId xmlns:p14="http://schemas.microsoft.com/office/powerpoint/2010/main" val="42323491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ld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a:t>Click to edit Master title style</a:t>
            </a:r>
            <a:endParaRPr lang="en-US"/>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Rectangle 6">
            <a:extLst>
              <a:ext uri="{FF2B5EF4-FFF2-40B4-BE49-F238E27FC236}">
                <a16:creationId xmlns:a16="http://schemas.microsoft.com/office/drawing/2014/main" id="{66867788-B905-9E45-B992-B2C5D2894330}"/>
              </a:ext>
            </a:extLst>
          </p:cNvPr>
          <p:cNvSpPr/>
          <p:nvPr userDrawn="1"/>
        </p:nvSpPr>
        <p:spPr>
          <a:xfrm>
            <a:off x="0" y="1"/>
            <a:ext cx="12192000" cy="4526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6651983-37A2-2345-917B-4559D70F4392}"/>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89B5E4C-2015-A748-95FB-CF22799B0CD6}"/>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946CC34B-1499-F541-84B4-B09C59E3E203}"/>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821E69"/>
                </a:solidFill>
              </a:defRPr>
            </a:lvl1pPr>
          </a:lstStyle>
          <a:p>
            <a:pPr lvl="0"/>
            <a:r>
              <a:rPr lang="en-GB"/>
              <a:t>Click to edit Master text styles</a:t>
            </a:r>
          </a:p>
        </p:txBody>
      </p:sp>
    </p:spTree>
    <p:extLst>
      <p:ext uri="{BB962C8B-B14F-4D97-AF65-F5344CB8AC3E}">
        <p14:creationId xmlns:p14="http://schemas.microsoft.com/office/powerpoint/2010/main" val="37149893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sual Green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6D9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a:t>Click to edit Master title style</a:t>
            </a:r>
            <a:endParaRPr lang="en-US"/>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D5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Rectangle 6">
            <a:extLst>
              <a:ext uri="{FF2B5EF4-FFF2-40B4-BE49-F238E27FC236}">
                <a16:creationId xmlns:a16="http://schemas.microsoft.com/office/drawing/2014/main" id="{BF3AFFF2-502D-054E-B5DC-66A77A6B8A6E}"/>
              </a:ext>
            </a:extLst>
          </p:cNvPr>
          <p:cNvSpPr/>
          <p:nvPr userDrawn="1"/>
        </p:nvSpPr>
        <p:spPr>
          <a:xfrm>
            <a:off x="0" y="1"/>
            <a:ext cx="12192000" cy="452699"/>
          </a:xfrm>
          <a:prstGeom prst="rect">
            <a:avLst/>
          </a:prstGeom>
          <a:solidFill>
            <a:srgbClr val="C7D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E73C732-A419-E840-970E-326B7FDD4684}"/>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84D91E44-21DE-A842-8B5E-6AD38E86E746}"/>
              </a:ext>
            </a:extLst>
          </p:cNvPr>
          <p:cNvSpPr/>
          <p:nvPr userDrawn="1"/>
        </p:nvSpPr>
        <p:spPr>
          <a:xfrm>
            <a:off x="0" y="6742113"/>
            <a:ext cx="12191999" cy="125999"/>
          </a:xfrm>
          <a:prstGeom prst="rect">
            <a:avLst/>
          </a:prstGeom>
          <a:solidFill>
            <a:srgbClr val="C7D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69BF5122-5B53-AF4A-BB6D-678ABD2D40E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C7D533"/>
                </a:solidFill>
              </a:defRPr>
            </a:lvl1pPr>
          </a:lstStyle>
          <a:p>
            <a:pPr lvl="0"/>
            <a:r>
              <a:rPr lang="en-GB"/>
              <a:t>Click to edit Master text styles</a:t>
            </a:r>
          </a:p>
        </p:txBody>
      </p:sp>
    </p:spTree>
    <p:extLst>
      <p:ext uri="{BB962C8B-B14F-4D97-AF65-F5344CB8AC3E}">
        <p14:creationId xmlns:p14="http://schemas.microsoft.com/office/powerpoint/2010/main" val="2596853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a:t>Click to edit Master title style</a:t>
            </a:r>
            <a:endParaRPr lang="en-US"/>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BB3F0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BB3F07"/>
                </a:solidFill>
              </a:defRPr>
            </a:lvl1pPr>
          </a:lstStyle>
          <a:p>
            <a:pPr lvl="0"/>
            <a:r>
              <a:rPr lang="en-GB"/>
              <a:t>Click to edit Master text styles</a:t>
            </a:r>
          </a:p>
        </p:txBody>
      </p:sp>
    </p:spTree>
    <p:extLst>
      <p:ext uri="{BB962C8B-B14F-4D97-AF65-F5344CB8AC3E}">
        <p14:creationId xmlns:p14="http://schemas.microsoft.com/office/powerpoint/2010/main" val="9713518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a:t>Click to edit Master title style</a:t>
            </a:r>
            <a:endParaRPr lang="en-US"/>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E600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a:t>Click to edit Master text styles</a:t>
            </a:r>
          </a:p>
        </p:txBody>
      </p:sp>
    </p:spTree>
    <p:extLst>
      <p:ext uri="{BB962C8B-B14F-4D97-AF65-F5344CB8AC3E}">
        <p14:creationId xmlns:p14="http://schemas.microsoft.com/office/powerpoint/2010/main" val="23122897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EC6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a:t>Click to edit Master title style</a:t>
            </a:r>
            <a:endParaRPr lang="en-US"/>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E600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a:t>Click to edit Master text styles</a:t>
            </a:r>
          </a:p>
        </p:txBody>
      </p:sp>
    </p:spTree>
    <p:extLst>
      <p:ext uri="{BB962C8B-B14F-4D97-AF65-F5344CB8AC3E}">
        <p14:creationId xmlns:p14="http://schemas.microsoft.com/office/powerpoint/2010/main" val="19331846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a:t>Click to edit Master title style</a:t>
            </a:r>
            <a:endParaRPr lang="en-US"/>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B5B0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B5B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B5B0AC"/>
                </a:solidFill>
              </a:defRPr>
            </a:lvl1pPr>
          </a:lstStyle>
          <a:p>
            <a:pPr lvl="0"/>
            <a:r>
              <a:rPr lang="en-GB"/>
              <a:t>Click to edit Master text styles</a:t>
            </a:r>
          </a:p>
        </p:txBody>
      </p:sp>
    </p:spTree>
    <p:extLst>
      <p:ext uri="{BB962C8B-B14F-4D97-AF65-F5344CB8AC3E}">
        <p14:creationId xmlns:p14="http://schemas.microsoft.com/office/powerpoint/2010/main" val="5600038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B90F54-2FD9-B744-B972-C1D92C843C23}"/>
              </a:ext>
            </a:extLst>
          </p:cNvPr>
          <p:cNvSpPr/>
          <p:nvPr userDrawn="1"/>
        </p:nvSpPr>
        <p:spPr>
          <a:xfrm>
            <a:off x="1" y="431386"/>
            <a:ext cx="12191999" cy="6300787"/>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04446B3-A205-CB44-8165-EDDF1073E3F0}"/>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6" name="TextBox 5">
            <a:extLst>
              <a:ext uri="{FF2B5EF4-FFF2-40B4-BE49-F238E27FC236}">
                <a16:creationId xmlns:a16="http://schemas.microsoft.com/office/drawing/2014/main" id="{7D96A658-0183-444F-91C4-2F380978AAE1}"/>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a:solidFill>
                  <a:srgbClr val="E6005B"/>
                </a:solidFill>
              </a:rPr>
              <a:t>Thank you</a:t>
            </a:r>
          </a:p>
        </p:txBody>
      </p:sp>
    </p:spTree>
    <p:extLst>
      <p:ext uri="{BB962C8B-B14F-4D97-AF65-F5344CB8AC3E}">
        <p14:creationId xmlns:p14="http://schemas.microsoft.com/office/powerpoint/2010/main" val="3767171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73252D-FA87-8946-98E6-F10F7EFB191B}"/>
              </a:ext>
            </a:extLst>
          </p:cNvPr>
          <p:cNvSpPr/>
          <p:nvPr userDrawn="1"/>
        </p:nvSpPr>
        <p:spPr>
          <a:xfrm>
            <a:off x="0" y="441326"/>
            <a:ext cx="12191999" cy="6300786"/>
          </a:xfrm>
          <a:prstGeom prst="rect">
            <a:avLst/>
          </a:prstGeom>
          <a:solidFill>
            <a:srgbClr val="E6005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E6005B"/>
              </a:solidFill>
            </a:endParaRPr>
          </a:p>
        </p:txBody>
      </p:sp>
      <p:pic>
        <p:nvPicPr>
          <p:cNvPr id="10" name="Picture 9">
            <a:extLst>
              <a:ext uri="{FF2B5EF4-FFF2-40B4-BE49-F238E27FC236}">
                <a16:creationId xmlns:a16="http://schemas.microsoft.com/office/drawing/2014/main" id="{146BD13E-6F12-BA45-881A-F273DAED034A}"/>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a:solidFill>
                  <a:srgbClr val="9E043D"/>
                </a:solidFill>
              </a:rPr>
              <a:t>Thank you</a:t>
            </a:r>
          </a:p>
        </p:txBody>
      </p:sp>
    </p:spTree>
    <p:extLst>
      <p:ext uri="{BB962C8B-B14F-4D97-AF65-F5344CB8AC3E}">
        <p14:creationId xmlns:p14="http://schemas.microsoft.com/office/powerpoint/2010/main" val="355463812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488859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818EEC-D27C-9844-8F9A-431793B5929C}"/>
              </a:ext>
            </a:extLst>
          </p:cNvPr>
          <p:cNvSpPr/>
          <p:nvPr userDrawn="1"/>
        </p:nvSpPr>
        <p:spPr>
          <a:xfrm>
            <a:off x="0" y="441325"/>
            <a:ext cx="12191999" cy="6300787"/>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FE3E8BC-7439-0742-A9FC-77BBB38EF7AF}"/>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9" name="TextBox 8">
            <a:extLst>
              <a:ext uri="{FF2B5EF4-FFF2-40B4-BE49-F238E27FC236}">
                <a16:creationId xmlns:a16="http://schemas.microsoft.com/office/drawing/2014/main" id="{C3E62ECB-71C5-2342-A1AF-B7DAA1E1B964}"/>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a:solidFill>
                  <a:schemeClr val="bg1"/>
                </a:solidFill>
              </a:rPr>
              <a:t>Thank you</a:t>
            </a:r>
          </a:p>
        </p:txBody>
      </p:sp>
    </p:spTree>
    <p:extLst>
      <p:ext uri="{BB962C8B-B14F-4D97-AF65-F5344CB8AC3E}">
        <p14:creationId xmlns:p14="http://schemas.microsoft.com/office/powerpoint/2010/main" val="35501789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
        <p:cNvGrpSpPr/>
        <p:nvPr/>
      </p:nvGrpSpPr>
      <p:grpSpPr>
        <a:xfrm>
          <a:off x="0" y="0"/>
          <a:ext cx="0" cy="0"/>
          <a:chOff x="0" y="0"/>
          <a:chExt cx="0" cy="0"/>
        </a:xfrm>
      </p:grpSpPr>
      <p:sp>
        <p:nvSpPr>
          <p:cNvPr id="10" name="Google Shape;10;p174"/>
          <p:cNvSpPr txBox="1">
            <a:spLocks noGrp="1"/>
          </p:cNvSpPr>
          <p:nvPr>
            <p:ph type="title"/>
          </p:nvPr>
        </p:nvSpPr>
        <p:spPr>
          <a:xfrm>
            <a:off x="415600" y="593367"/>
            <a:ext cx="11360800" cy="763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17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2" name="Google Shape;12;p174"/>
          <p:cNvSpPr txBox="1">
            <a:spLocks noGrp="1"/>
          </p:cNvSpPr>
          <p:nvPr>
            <p:ph type="sldNum" idx="12"/>
          </p:nvPr>
        </p:nvSpPr>
        <p:spPr>
          <a:xfrm>
            <a:off x="11296611" y="6217623"/>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50644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36055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11154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39788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93164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06390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086133682"/>
      </p:ext>
    </p:extLst>
  </p:cSld>
  <p:clrMap bg1="lt1" tx1="dk1" bg2="lt2" tx2="dk2" accent1="accent1" accent2="accent2" accent3="accent3" accent4="accent4" accent5="accent5" accent6="accent6" hlink="hlink" folHlink="folHlink"/>
  <p:sldLayoutIdLst>
    <p:sldLayoutId id="2147483702"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16576397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90" r:id="rId29"/>
  </p:sldLayoutIdLst>
  <p:hf sldNum="0" hdr="0"/>
  <p:txStyles>
    <p:titleStyle>
      <a:lvl1pPr algn="l" defTabSz="914400" rtl="0" eaLnBrk="1" latinLnBrk="0" hangingPunct="1">
        <a:lnSpc>
          <a:spcPct val="100000"/>
        </a:lnSpc>
        <a:spcBef>
          <a:spcPct val="0"/>
        </a:spcBef>
        <a:buNone/>
        <a:defRPr sz="4400" b="1" kern="1200">
          <a:solidFill>
            <a:srgbClr val="E6005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E6005B"/>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E6005B"/>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E6005B"/>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E6005B"/>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E6005B"/>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A4A3A4"/>
          </p15:clr>
        </p15:guide>
        <p15:guide id="2" orient="horz" pos="278">
          <p15:clr>
            <a:srgbClr val="A4A3A4"/>
          </p15:clr>
        </p15:guide>
        <p15:guide id="3" pos="2502">
          <p15:clr>
            <a:srgbClr val="A4A3A4"/>
          </p15:clr>
        </p15:guide>
        <p15:guide id="4" pos="2729">
          <p15:clr>
            <a:srgbClr val="A4A3A4"/>
          </p15:clr>
        </p15:guide>
        <p15:guide id="5" pos="4951">
          <p15:clr>
            <a:srgbClr val="A4A3A4"/>
          </p15:clr>
        </p15:guide>
        <p15:guide id="6" pos="5178">
          <p15:clr>
            <a:srgbClr val="A4A3A4"/>
          </p15:clr>
        </p15:guide>
        <p15:guide id="7" pos="7401">
          <p15:clr>
            <a:srgbClr val="A4A3A4"/>
          </p15:clr>
        </p15:guide>
        <p15:guide id="8" orient="horz" pos="504">
          <p15:clr>
            <a:srgbClr val="A4A3A4"/>
          </p15:clr>
        </p15:guide>
        <p15:guide id="9" orient="horz" pos="3816">
          <p15:clr>
            <a:srgbClr val="A4A3A4"/>
          </p15:clr>
        </p15:guide>
        <p15:guide id="10" orient="horz" pos="4042">
          <p15:clr>
            <a:srgbClr val="A4A3A4"/>
          </p15:clr>
        </p15:guide>
        <p15:guide id="11" pos="3727">
          <p15:clr>
            <a:srgbClr val="A4A3A4"/>
          </p15:clr>
        </p15:guide>
        <p15:guide id="12" pos="3953">
          <p15:clr>
            <a:srgbClr val="A4A3A4"/>
          </p15:clr>
        </p15:guide>
        <p15:guide id="13" orient="horz" pos="3589">
          <p15:clr>
            <a:srgbClr val="A4A3A4"/>
          </p15:clr>
        </p15:guide>
        <p15:guide id="14" orient="horz" pos="1139">
          <p15:clr>
            <a:srgbClr val="A4A3A4"/>
          </p15:clr>
        </p15:guide>
        <p15:guide id="15" orient="horz" pos="1253">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8.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31.sv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39.svg"/></Relationships>
</file>

<file path=ppt/slides/_rels/slide25.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3" Type="http://schemas.openxmlformats.org/officeDocument/2006/relationships/image" Target="../media/image14.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8.png"/><Relationship Id="rId10" Type="http://schemas.openxmlformats.org/officeDocument/2006/relationships/image" Target="../media/image45.svg"/><Relationship Id="rId4" Type="http://schemas.openxmlformats.org/officeDocument/2006/relationships/image" Target="../media/image15.svg"/><Relationship Id="rId9" Type="http://schemas.openxmlformats.org/officeDocument/2006/relationships/image" Target="../media/image44.png"/><Relationship Id="rId14" Type="http://schemas.openxmlformats.org/officeDocument/2006/relationships/image" Target="../media/image49.svg"/></Relationships>
</file>

<file path=ppt/slides/_rels/slide26.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16.png"/><Relationship Id="rId3" Type="http://schemas.openxmlformats.org/officeDocument/2006/relationships/image" Target="../media/image50.png"/><Relationship Id="rId7" Type="http://schemas.openxmlformats.org/officeDocument/2006/relationships/image" Target="../media/image52.png"/><Relationship Id="rId12" Type="http://schemas.openxmlformats.org/officeDocument/2006/relationships/image" Target="../media/image55.sv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5.svg"/><Relationship Id="rId11" Type="http://schemas.openxmlformats.org/officeDocument/2006/relationships/image" Target="../media/image54.png"/><Relationship Id="rId5" Type="http://schemas.openxmlformats.org/officeDocument/2006/relationships/image" Target="../media/image44.png"/><Relationship Id="rId15" Type="http://schemas.openxmlformats.org/officeDocument/2006/relationships/image" Target="../media/image8.png"/><Relationship Id="rId10" Type="http://schemas.openxmlformats.org/officeDocument/2006/relationships/image" Target="../media/image47.svg"/><Relationship Id="rId4" Type="http://schemas.openxmlformats.org/officeDocument/2006/relationships/image" Target="../media/image51.svg"/><Relationship Id="rId9" Type="http://schemas.openxmlformats.org/officeDocument/2006/relationships/image" Target="../media/image46.png"/><Relationship Id="rId14" Type="http://schemas.openxmlformats.org/officeDocument/2006/relationships/image" Target="../media/image17.svg"/></Relationships>
</file>

<file path=ppt/slides/_rels/slide27.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png"/><Relationship Id="rId3" Type="http://schemas.openxmlformats.org/officeDocument/2006/relationships/image" Target="../media/image50.pn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5.svg"/><Relationship Id="rId11" Type="http://schemas.openxmlformats.org/officeDocument/2006/relationships/image" Target="../media/image60.png"/><Relationship Id="rId5" Type="http://schemas.openxmlformats.org/officeDocument/2006/relationships/image" Target="../media/image44.png"/><Relationship Id="rId15" Type="http://schemas.openxmlformats.org/officeDocument/2006/relationships/image" Target="../media/image8.png"/><Relationship Id="rId10" Type="http://schemas.openxmlformats.org/officeDocument/2006/relationships/image" Target="../media/image59.svg"/><Relationship Id="rId4" Type="http://schemas.openxmlformats.org/officeDocument/2006/relationships/image" Target="../media/image51.svg"/><Relationship Id="rId9" Type="http://schemas.openxmlformats.org/officeDocument/2006/relationships/image" Target="../media/image58.png"/><Relationship Id="rId14" Type="http://schemas.openxmlformats.org/officeDocument/2006/relationships/image" Target="../media/image63.sv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68.sv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0.sv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2.svg"/></Relationships>
</file>

<file path=ppt/slides/_rels/slide3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hyperlink" Target="https://energysavingtrust.org.uk/" TargetMode="External"/><Relationship Id="rId7" Type="http://schemas.openxmlformats.org/officeDocument/2006/relationships/hyperlink" Target="https://takeclimateaction.uk/" TargetMode="External"/><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hyperlink" Target="https://www.worcester.gov.uk/planning/sustainability" TargetMode="External"/><Relationship Id="rId5" Type="http://schemas.openxmlformats.org/officeDocument/2006/relationships/hyperlink" Target="https://www.carbontrust.com/" TargetMode="External"/><Relationship Id="rId10" Type="http://schemas.openxmlformats.org/officeDocument/2006/relationships/image" Target="../media/image8.png"/><Relationship Id="rId4" Type="http://schemas.openxmlformats.org/officeDocument/2006/relationships/hyperlink" Target="https://www.york.ac.uk/staff/working/working-from-home-reducing-your-carbon-footprint/" TargetMode="External"/><Relationship Id="rId9" Type="http://schemas.openxmlformats.org/officeDocument/2006/relationships/image" Target="../media/image74.png"/></Relationships>
</file>

<file path=ppt/slides/_rels/slide36.xml.rels><?xml version="1.0" encoding="UTF-8" standalone="yes"?>
<Relationships xmlns="http://schemas.openxmlformats.org/package/2006/relationships"><Relationship Id="rId8" Type="http://schemas.openxmlformats.org/officeDocument/2006/relationships/hyperlink" Target="https://www.youtube.com/watch?v=lGMx2xP3dcM" TargetMode="External"/><Relationship Id="rId3" Type="http://schemas.openxmlformats.org/officeDocument/2006/relationships/image" Target="../media/image75.png"/><Relationship Id="rId7" Type="http://schemas.openxmlformats.org/officeDocument/2006/relationships/hyperlink" Target="https://sway.office.com/F9BFgqQUudOtTOIJ?ref=Link" TargetMode="External"/><Relationship Id="rId2" Type="http://schemas.openxmlformats.org/officeDocument/2006/relationships/notesSlide" Target="../notesSlides/notesSlide36.xml"/><Relationship Id="rId1" Type="http://schemas.openxmlformats.org/officeDocument/2006/relationships/slideLayout" Target="../slideLayouts/slideLayout16.xml"/><Relationship Id="rId6" Type="http://schemas.openxmlformats.org/officeDocument/2006/relationships/hyperlink" Target="https://ig.ft.com/climate-game/" TargetMode="External"/><Relationship Id="rId5" Type="http://schemas.openxmlformats.org/officeDocument/2006/relationships/hyperlink" Target="https://static1.squarespace.com/static/5f462d8d0b04df7da032a9bd/t/62252df0cc7bb27d653085a4/1646603770769/The+Power+of+People+-+The+JUMP.pdf" TargetMode="External"/><Relationship Id="rId4" Type="http://schemas.openxmlformats.org/officeDocument/2006/relationships/hyperlink" Target="https://profilebooks.com/work/how-bad-are-bananas/" TargetMode="External"/><Relationship Id="rId9"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7.svg"/><Relationship Id="rId11" Type="http://schemas.openxmlformats.org/officeDocument/2006/relationships/image" Target="../media/image8.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a:xfrm>
            <a:off x="7500053" y="1783959"/>
            <a:ext cx="4691946" cy="2889114"/>
          </a:xfrm>
        </p:spPr>
        <p:txBody>
          <a:bodyPr vert="horz" lIns="91440" tIns="45720" rIns="91440" bIns="45720" rtlCol="0" anchor="b">
            <a:normAutofit/>
          </a:bodyPr>
          <a:lstStyle/>
          <a:p>
            <a:br>
              <a:rPr lang="en-US" sz="3800" b="1"/>
            </a:br>
            <a:r>
              <a:rPr lang="en-US" sz="3600" b="1"/>
              <a:t>Session 3: Climate Solutions</a:t>
            </a:r>
            <a:endParaRPr lang="en-US" sz="3600" b="1">
              <a:cs typeface="Calibri Light"/>
            </a:endParaRPr>
          </a:p>
          <a:p>
            <a:endParaRPr lang="en-US" sz="3800"/>
          </a:p>
        </p:txBody>
      </p:sp>
      <p:sp>
        <p:nvSpPr>
          <p:cNvPr id="29" name="Freeform: Shape 2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9" descr="Shape&#10;&#10;Description automatically generated">
            <a:extLst>
              <a:ext uri="{FF2B5EF4-FFF2-40B4-BE49-F238E27FC236}">
                <a16:creationId xmlns:a16="http://schemas.microsoft.com/office/drawing/2014/main" id="{2DCFD896-2145-484B-ADCB-1B2EB7E22350}"/>
              </a:ext>
            </a:extLst>
          </p:cNvPr>
          <p:cNvPicPr>
            <a:picLocks noChangeAspect="1"/>
          </p:cNvPicPr>
          <p:nvPr/>
        </p:nvPicPr>
        <p:blipFill rotWithShape="1">
          <a:blip r:embed="rId3"/>
          <a:srcRect r="-1" b="179"/>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13" name="Picture 14" descr="A picture containing icon&#10;&#10;Description automatically generated">
            <a:extLst>
              <a:ext uri="{FF2B5EF4-FFF2-40B4-BE49-F238E27FC236}">
                <a16:creationId xmlns:a16="http://schemas.microsoft.com/office/drawing/2014/main" id="{00124883-F394-40C0-8977-85AF62486F13}"/>
              </a:ext>
            </a:extLst>
          </p:cNvPr>
          <p:cNvPicPr>
            <a:picLocks noChangeAspect="1"/>
          </p:cNvPicPr>
          <p:nvPr/>
        </p:nvPicPr>
        <p:blipFill rotWithShape="1">
          <a:blip r:embed="rId4"/>
          <a:srcRect r="5618" b="1010"/>
          <a:stretch/>
        </p:blipFill>
        <p:spPr>
          <a:xfrm>
            <a:off x="11225545" y="5755315"/>
            <a:ext cx="737171" cy="867448"/>
          </a:xfrm>
          <a:prstGeom prst="rect">
            <a:avLst/>
          </a:prstGeom>
        </p:spPr>
      </p:pic>
      <p:sp>
        <p:nvSpPr>
          <p:cNvPr id="15" name="TextBox 14">
            <a:extLst>
              <a:ext uri="{FF2B5EF4-FFF2-40B4-BE49-F238E27FC236}">
                <a16:creationId xmlns:a16="http://schemas.microsoft.com/office/drawing/2014/main" id="{20F64B42-3417-4F46-AA66-27C279B9FF54}"/>
              </a:ext>
            </a:extLst>
          </p:cNvPr>
          <p:cNvSpPr txBox="1"/>
          <p:nvPr/>
        </p:nvSpPr>
        <p:spPr>
          <a:xfrm>
            <a:off x="28353" y="6257260"/>
            <a:ext cx="45805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accent4"/>
                </a:solidFill>
              </a:rPr>
              <a:t>Adapted for the University of Worcester by Katy Boom, Sian Evans, Gill Slater,</a:t>
            </a:r>
            <a:r>
              <a:rPr lang="en-GB">
                <a:solidFill>
                  <a:srgbClr val="E80E98"/>
                </a:solidFill>
              </a:rPr>
              <a:t> </a:t>
            </a:r>
            <a:endParaRPr lang="en-US">
              <a:solidFill>
                <a:srgbClr val="E80E98"/>
              </a:solidFill>
              <a:cs typeface="Calibri"/>
            </a:endParaRPr>
          </a:p>
        </p:txBody>
      </p:sp>
      <p:pic>
        <p:nvPicPr>
          <p:cNvPr id="7" name="Picture 6"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8778" y="5817750"/>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46176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24718B-EB2C-473B-B9C9-50F0F6F6F5D8}"/>
              </a:ext>
            </a:extLst>
          </p:cNvPr>
          <p:cNvSpPr>
            <a:spLocks noGrp="1"/>
          </p:cNvSpPr>
          <p:nvPr>
            <p:ph type="title"/>
          </p:nvPr>
        </p:nvSpPr>
        <p:spPr/>
        <p:txBody>
          <a:bodyPr>
            <a:noAutofit/>
          </a:bodyPr>
          <a:lstStyle/>
          <a:p>
            <a:r>
              <a:rPr lang="en-US" sz="3600">
                <a:latin typeface="Arial"/>
                <a:cs typeface="Arial"/>
              </a:rPr>
              <a:t>What is being done at the national level to mitigate climate change? </a:t>
            </a:r>
            <a:endParaRPr lang="en-US" sz="3600"/>
          </a:p>
        </p:txBody>
      </p:sp>
      <p:pic>
        <p:nvPicPr>
          <p:cNvPr id="2052" name="Picture 4" descr="Local government in England - Wikipedia">
            <a:extLst>
              <a:ext uri="{FF2B5EF4-FFF2-40B4-BE49-F238E27FC236}">
                <a16:creationId xmlns:a16="http://schemas.microsoft.com/office/drawing/2014/main" id="{E19CA0EF-962E-41DF-9B7B-7A8B97DEEB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5051" y="2480392"/>
            <a:ext cx="3140126" cy="318227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ouses of Parliament | London, England Attractions - Lonely Planet">
            <a:extLst>
              <a:ext uri="{FF2B5EF4-FFF2-40B4-BE49-F238E27FC236}">
                <a16:creationId xmlns:a16="http://schemas.microsoft.com/office/drawing/2014/main" id="{14FC958C-3546-460D-AD84-D18FF3A30D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777"/>
          <a:stretch/>
        </p:blipFill>
        <p:spPr bwMode="auto">
          <a:xfrm>
            <a:off x="1325198" y="2480392"/>
            <a:ext cx="5492096" cy="31822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836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6AAEA62-00A8-4EF5-AE23-E5A108622D4B}"/>
              </a:ext>
            </a:extLst>
          </p:cNvPr>
          <p:cNvPicPr>
            <a:picLocks noGrp="1" noChangeAspect="1"/>
          </p:cNvPicPr>
          <p:nvPr>
            <p:ph sz="half" idx="1"/>
          </p:nvPr>
        </p:nvPicPr>
        <p:blipFill>
          <a:blip r:embed="rId3"/>
          <a:stretch>
            <a:fillRect/>
          </a:stretch>
        </p:blipFill>
        <p:spPr>
          <a:xfrm>
            <a:off x="442912" y="2106523"/>
            <a:ext cx="10763804" cy="3684333"/>
          </a:xfrm>
        </p:spPr>
      </p:pic>
      <p:sp>
        <p:nvSpPr>
          <p:cNvPr id="3" name="Title 2">
            <a:extLst>
              <a:ext uri="{FF2B5EF4-FFF2-40B4-BE49-F238E27FC236}">
                <a16:creationId xmlns:a16="http://schemas.microsoft.com/office/drawing/2014/main" id="{A66F7C1B-DC48-45BF-9A2D-7AB5B555EDF2}"/>
              </a:ext>
            </a:extLst>
          </p:cNvPr>
          <p:cNvSpPr>
            <a:spLocks noGrp="1"/>
          </p:cNvSpPr>
          <p:nvPr>
            <p:ph type="title"/>
          </p:nvPr>
        </p:nvSpPr>
        <p:spPr/>
        <p:txBody>
          <a:bodyPr>
            <a:normAutofit fontScale="90000"/>
          </a:bodyPr>
          <a:lstStyle/>
          <a:p>
            <a:r>
              <a:rPr lang="en-US" sz="4400">
                <a:latin typeface="Arial"/>
                <a:cs typeface="Arial"/>
              </a:rPr>
              <a:t>What is being done at the local level to mitigate climate change? </a:t>
            </a:r>
            <a:endParaRPr lang="en-GB"/>
          </a:p>
        </p:txBody>
      </p:sp>
      <p:sp>
        <p:nvSpPr>
          <p:cNvPr id="4" name="Text Placeholder 3">
            <a:extLst>
              <a:ext uri="{FF2B5EF4-FFF2-40B4-BE49-F238E27FC236}">
                <a16:creationId xmlns:a16="http://schemas.microsoft.com/office/drawing/2014/main" id="{4FD0883E-F8F8-4B4C-84A3-E6A66319C5C3}"/>
              </a:ext>
            </a:extLst>
          </p:cNvPr>
          <p:cNvSpPr>
            <a:spLocks noGrp="1"/>
          </p:cNvSpPr>
          <p:nvPr>
            <p:ph type="body" sz="quarter" idx="10"/>
          </p:nvPr>
        </p:nvSpPr>
        <p:spPr/>
        <p:txBody>
          <a:bodyPr/>
          <a:lstStyle/>
          <a:p>
            <a:r>
              <a:rPr lang="en-GB"/>
              <a:t>https://www.worcester.gov.uk/climate-emergency/reducing-carbon-emissions</a:t>
            </a:r>
          </a:p>
        </p:txBody>
      </p:sp>
      <p:pic>
        <p:nvPicPr>
          <p:cNvPr id="5" name="Picture 4" descr="University-of-Worcester-logo - Herefordshire &amp;amp;amp; Worcestershire Chamber of  Commerce">
            <a:extLst>
              <a:ext uri="{FF2B5EF4-FFF2-40B4-BE49-F238E27FC236}">
                <a16:creationId xmlns:a16="http://schemas.microsoft.com/office/drawing/2014/main" id="{E287BEEC-EE71-4FA4-89E8-2DBC6843A8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366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Quiz: Climate change solutions - CNN.com - CNN.com">
            <a:extLst>
              <a:ext uri="{FF2B5EF4-FFF2-40B4-BE49-F238E27FC236}">
                <a16:creationId xmlns:a16="http://schemas.microsoft.com/office/drawing/2014/main" id="{60247AB8-EF80-494E-BF80-A1BE55E875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44" b="1564"/>
          <a:stretch/>
        </p:blipFill>
        <p:spPr bwMode="auto">
          <a:xfrm>
            <a:off x="7758940" y="1735173"/>
            <a:ext cx="3743588" cy="3387653"/>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E7A3C719-075F-4C00-893D-41DFAFC45A55}"/>
              </a:ext>
            </a:extLst>
          </p:cNvPr>
          <p:cNvSpPr>
            <a:spLocks noGrp="1"/>
          </p:cNvSpPr>
          <p:nvPr>
            <p:ph sz="half" idx="1"/>
          </p:nvPr>
        </p:nvSpPr>
        <p:spPr>
          <a:xfrm>
            <a:off x="442911" y="2203901"/>
            <a:ext cx="11306174" cy="3665429"/>
          </a:xfrm>
        </p:spPr>
        <p:txBody>
          <a:bodyPr vert="horz" lIns="0" tIns="45720" rIns="91440" bIns="45720" rtlCol="0" anchor="t">
            <a:normAutofit fontScale="92500" lnSpcReduction="20000"/>
          </a:bodyPr>
          <a:lstStyle/>
          <a:p>
            <a:pPr marL="0" indent="0">
              <a:buNone/>
            </a:pPr>
            <a:r>
              <a:rPr lang="en-US" sz="2000">
                <a:latin typeface="Arial"/>
                <a:cs typeface="Arial"/>
              </a:rPr>
              <a:t>Solutions to mitigate climate change are found at multiple levels, including:</a:t>
            </a:r>
          </a:p>
          <a:p>
            <a:pPr marL="0" indent="0">
              <a:buNone/>
            </a:pPr>
            <a:endParaRPr lang="en-US" sz="800"/>
          </a:p>
          <a:p>
            <a:pPr marL="1828800" lvl="4" indent="0">
              <a:buNone/>
            </a:pPr>
            <a:r>
              <a:rPr lang="en-US" sz="2000">
                <a:latin typeface="Arial"/>
                <a:cs typeface="Arial"/>
              </a:rPr>
              <a:t>1. Our food</a:t>
            </a:r>
          </a:p>
          <a:p>
            <a:pPr marL="1828800" lvl="4" indent="0">
              <a:buNone/>
            </a:pPr>
            <a:r>
              <a:rPr lang="en-US" sz="2000">
                <a:latin typeface="Arial"/>
                <a:cs typeface="Arial"/>
              </a:rPr>
              <a:t>2. How we move people and goods</a:t>
            </a:r>
          </a:p>
          <a:p>
            <a:pPr marL="1828800" lvl="4" indent="0">
              <a:buNone/>
            </a:pPr>
            <a:r>
              <a:rPr lang="en-US" sz="2000">
                <a:latin typeface="Arial"/>
                <a:cs typeface="Arial"/>
              </a:rPr>
              <a:t>3. Our homes and cities</a:t>
            </a:r>
          </a:p>
          <a:p>
            <a:pPr marL="1828800" lvl="4" indent="0">
              <a:buNone/>
            </a:pPr>
            <a:r>
              <a:rPr lang="en-US" sz="2000">
                <a:latin typeface="Arial"/>
                <a:cs typeface="Arial"/>
              </a:rPr>
              <a:t>4. How we use our land</a:t>
            </a:r>
          </a:p>
          <a:p>
            <a:pPr marL="1828800" lvl="4" indent="0">
              <a:buNone/>
            </a:pPr>
            <a:r>
              <a:rPr lang="en-US" sz="2000">
                <a:latin typeface="Arial"/>
                <a:cs typeface="Arial"/>
              </a:rPr>
              <a:t>5. Electricity use</a:t>
            </a:r>
          </a:p>
          <a:p>
            <a:pPr marL="1828800" lvl="4" indent="0">
              <a:buNone/>
            </a:pPr>
            <a:r>
              <a:rPr lang="en-US" sz="2000">
                <a:latin typeface="Arial"/>
                <a:cs typeface="Arial"/>
              </a:rPr>
              <a:t>6. Materials and waste management</a:t>
            </a:r>
          </a:p>
          <a:p>
            <a:pPr marL="1828800" lvl="4" indent="0">
              <a:buNone/>
            </a:pPr>
            <a:r>
              <a:rPr lang="en-US" sz="2000">
                <a:latin typeface="Arial"/>
                <a:cs typeface="Arial"/>
              </a:rPr>
              <a:t>7. Empowering women</a:t>
            </a:r>
          </a:p>
          <a:p>
            <a:pPr marL="1828800" lvl="4" indent="0">
              <a:buNone/>
            </a:pPr>
            <a:endParaRPr lang="en-US" sz="2000">
              <a:latin typeface="Arial"/>
              <a:cs typeface="Arial"/>
            </a:endParaRPr>
          </a:p>
          <a:p>
            <a:pPr marL="0" indent="0" algn="ctr">
              <a:buNone/>
            </a:pPr>
            <a:r>
              <a:rPr lang="en-US" sz="2200">
                <a:latin typeface="Arial"/>
                <a:cs typeface="Arial"/>
              </a:rPr>
              <a:t>We can use the Project Drawdown/ CNN quiz to explore different solutions at these levels and compare their impacts. </a:t>
            </a:r>
          </a:p>
        </p:txBody>
      </p:sp>
      <p:sp>
        <p:nvSpPr>
          <p:cNvPr id="3" name="Title 2">
            <a:extLst>
              <a:ext uri="{FF2B5EF4-FFF2-40B4-BE49-F238E27FC236}">
                <a16:creationId xmlns:a16="http://schemas.microsoft.com/office/drawing/2014/main" id="{43C7E588-E99A-4C0B-BF25-DF702EF5093B}"/>
              </a:ext>
            </a:extLst>
          </p:cNvPr>
          <p:cNvSpPr>
            <a:spLocks noGrp="1"/>
          </p:cNvSpPr>
          <p:nvPr>
            <p:ph type="title"/>
          </p:nvPr>
        </p:nvSpPr>
        <p:spPr/>
        <p:txBody>
          <a:bodyPr>
            <a:normAutofit/>
          </a:bodyPr>
          <a:lstStyle/>
          <a:p>
            <a:r>
              <a:rPr lang="en-GB" sz="4000">
                <a:latin typeface="Arial"/>
                <a:cs typeface="Arial"/>
              </a:rPr>
              <a:t>Understanding the impact of solutions</a:t>
            </a:r>
          </a:p>
        </p:txBody>
      </p:sp>
      <p:pic>
        <p:nvPicPr>
          <p:cNvPr id="5" name="Picture 4"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112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niversity-of-Worcester-logo - Herefordshire &amp;amp;amp; Worcestershire Chamber of  Commerce">
            <a:extLst>
              <a:ext uri="{FF2B5EF4-FFF2-40B4-BE49-F238E27FC236}">
                <a16:creationId xmlns:a16="http://schemas.microsoft.com/office/drawing/2014/main" id="{5958092D-DA6B-7E29-C67A-E95A72CB8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Graphical user interface, application, Word&#10;&#10;Description automatically generated">
            <a:extLst>
              <a:ext uri="{FF2B5EF4-FFF2-40B4-BE49-F238E27FC236}">
                <a16:creationId xmlns:a16="http://schemas.microsoft.com/office/drawing/2014/main" id="{D3F2975E-745B-46A7-B3F4-BBC588A23D30}"/>
              </a:ext>
            </a:extLst>
          </p:cNvPr>
          <p:cNvPicPr>
            <a:picLocks noChangeAspect="1"/>
          </p:cNvPicPr>
          <p:nvPr/>
        </p:nvPicPr>
        <p:blipFill rotWithShape="1">
          <a:blip r:embed="rId4"/>
          <a:srcRect l="60819" t="15026" r="7960" b="25907"/>
          <a:stretch/>
        </p:blipFill>
        <p:spPr>
          <a:xfrm>
            <a:off x="307027" y="2049504"/>
            <a:ext cx="5734146" cy="3479097"/>
          </a:xfrm>
          <a:prstGeom prst="rect">
            <a:avLst/>
          </a:prstGeom>
        </p:spPr>
      </p:pic>
      <p:sp>
        <p:nvSpPr>
          <p:cNvPr id="13" name="Title 2">
            <a:extLst>
              <a:ext uri="{FF2B5EF4-FFF2-40B4-BE49-F238E27FC236}">
                <a16:creationId xmlns:a16="http://schemas.microsoft.com/office/drawing/2014/main" id="{5B688955-FCE9-7F94-EEDE-92AD36328D74}"/>
              </a:ext>
            </a:extLst>
          </p:cNvPr>
          <p:cNvSpPr>
            <a:spLocks noGrp="1"/>
          </p:cNvSpPr>
          <p:nvPr>
            <p:ph type="title"/>
          </p:nvPr>
        </p:nvSpPr>
        <p:spPr>
          <a:xfrm>
            <a:off x="442912" y="800100"/>
            <a:ext cx="11306175" cy="1001983"/>
          </a:xfrm>
        </p:spPr>
        <p:txBody>
          <a:bodyPr>
            <a:normAutofit/>
          </a:bodyPr>
          <a:lstStyle/>
          <a:p>
            <a:r>
              <a:rPr lang="en-GB" sz="4000" b="1">
                <a:solidFill>
                  <a:srgbClr val="E6005B"/>
                </a:solidFill>
                <a:latin typeface="Arial"/>
                <a:cs typeface="Arial"/>
              </a:rPr>
              <a:t>Individual action on climate change </a:t>
            </a:r>
          </a:p>
        </p:txBody>
      </p:sp>
      <p:pic>
        <p:nvPicPr>
          <p:cNvPr id="15" name="Picture 15" descr="Graphical user interface, application, PowerPoint&#10;&#10;Description automatically generated">
            <a:extLst>
              <a:ext uri="{FF2B5EF4-FFF2-40B4-BE49-F238E27FC236}">
                <a16:creationId xmlns:a16="http://schemas.microsoft.com/office/drawing/2014/main" id="{99FAFE2C-4932-D68E-8C22-D88E1B5A7740}"/>
              </a:ext>
            </a:extLst>
          </p:cNvPr>
          <p:cNvPicPr>
            <a:picLocks noChangeAspect="1"/>
          </p:cNvPicPr>
          <p:nvPr/>
        </p:nvPicPr>
        <p:blipFill rotWithShape="1">
          <a:blip r:embed="rId5"/>
          <a:srcRect l="79618" t="16850" r="6473" b="47137"/>
          <a:stretch/>
        </p:blipFill>
        <p:spPr>
          <a:xfrm>
            <a:off x="6239881" y="1660339"/>
            <a:ext cx="5648930" cy="4576165"/>
          </a:xfrm>
          <a:prstGeom prst="rect">
            <a:avLst/>
          </a:prstGeom>
        </p:spPr>
      </p:pic>
    </p:spTree>
    <p:extLst>
      <p:ext uri="{BB962C8B-B14F-4D97-AF65-F5344CB8AC3E}">
        <p14:creationId xmlns:p14="http://schemas.microsoft.com/office/powerpoint/2010/main" val="258545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1FF4CE-2BA6-4C17-A091-47E7D048CB61}"/>
              </a:ext>
            </a:extLst>
          </p:cNvPr>
          <p:cNvSpPr>
            <a:spLocks noGrp="1"/>
          </p:cNvSpPr>
          <p:nvPr>
            <p:ph sz="half" idx="1"/>
          </p:nvPr>
        </p:nvSpPr>
        <p:spPr>
          <a:xfrm>
            <a:off x="442913" y="1904503"/>
            <a:ext cx="11306174" cy="2604436"/>
          </a:xfrm>
        </p:spPr>
        <p:txBody>
          <a:bodyPr vert="horz" lIns="91440" tIns="45720" rIns="91440" bIns="45720" rtlCol="0" anchor="t">
            <a:normAutofit/>
          </a:bodyPr>
          <a:lstStyle/>
          <a:p>
            <a:r>
              <a:rPr lang="en-GB" sz="2400">
                <a:latin typeface="Arial" panose="020B0604020202020204" pitchFamily="34" charset="0"/>
                <a:cs typeface="Arial" panose="020B0604020202020204" pitchFamily="34" charset="0"/>
              </a:rPr>
              <a:t>Open up the BBC Food Carbon Footprint Calculator </a:t>
            </a:r>
          </a:p>
          <a:p>
            <a:r>
              <a:rPr lang="en-GB" sz="2400">
                <a:latin typeface="Arial" panose="020B0604020202020204" pitchFamily="34" charset="0"/>
                <a:cs typeface="Arial" panose="020B0604020202020204" pitchFamily="34" charset="0"/>
              </a:rPr>
              <a:t>In the box marked </a:t>
            </a:r>
            <a:r>
              <a:rPr lang="en-GB" sz="2400" b="1">
                <a:latin typeface="Arial" panose="020B0604020202020204" pitchFamily="34" charset="0"/>
                <a:cs typeface="Arial" panose="020B0604020202020204" pitchFamily="34" charset="0"/>
              </a:rPr>
              <a:t>w</a:t>
            </a:r>
            <a:r>
              <a:rPr lang="en-GB" sz="2400" b="1" i="0">
                <a:effectLst/>
                <a:latin typeface="Arial" panose="020B0604020202020204" pitchFamily="34" charset="0"/>
                <a:cs typeface="Arial" panose="020B0604020202020204" pitchFamily="34" charset="0"/>
              </a:rPr>
              <a:t>hich food would you like? </a:t>
            </a:r>
            <a:r>
              <a:rPr lang="en-GB" sz="2400">
                <a:latin typeface="Arial" panose="020B0604020202020204" pitchFamily="34" charset="0"/>
                <a:cs typeface="Arial" panose="020B0604020202020204" pitchFamily="34" charset="0"/>
              </a:rPr>
              <a:t>Enter your favourite drink and in the box marked </a:t>
            </a:r>
            <a:r>
              <a:rPr lang="en-GB" sz="2400" b="1">
                <a:latin typeface="Arial" panose="020B0604020202020204" pitchFamily="34" charset="0"/>
                <a:cs typeface="Arial" panose="020B0604020202020204" pitchFamily="34" charset="0"/>
              </a:rPr>
              <a:t>h</a:t>
            </a:r>
            <a:r>
              <a:rPr lang="en-GB" sz="2400" b="1" i="0">
                <a:effectLst/>
                <a:latin typeface="Arial" panose="020B0604020202020204" pitchFamily="34" charset="0"/>
                <a:cs typeface="Arial" panose="020B0604020202020204" pitchFamily="34" charset="0"/>
              </a:rPr>
              <a:t>ow often do you have it? </a:t>
            </a:r>
            <a:r>
              <a:rPr lang="en-GB" sz="2400">
                <a:latin typeface="Arial" panose="020B0604020202020204" pitchFamily="34" charset="0"/>
                <a:cs typeface="Arial" panose="020B0604020202020204" pitchFamily="34" charset="0"/>
              </a:rPr>
              <a:t>Select the option suitable for you</a:t>
            </a:r>
          </a:p>
          <a:p>
            <a:r>
              <a:rPr lang="en-GB" sz="2400">
                <a:latin typeface="Arial" panose="020B0604020202020204" pitchFamily="34" charset="0"/>
                <a:cs typeface="Arial" panose="020B0604020202020204" pitchFamily="34" charset="0"/>
              </a:rPr>
              <a:t>Scroll down and see how this compares to the footprint of other drinks</a:t>
            </a:r>
          </a:p>
          <a:p>
            <a:r>
              <a:rPr lang="en-GB" sz="2400">
                <a:latin typeface="Arial" panose="020B0604020202020204" pitchFamily="34" charset="0"/>
                <a:cs typeface="Arial" panose="020B0604020202020204" pitchFamily="34" charset="0"/>
              </a:rPr>
              <a:t>After you’ve done this, explore how your daily milk consumption compares to other milk types</a:t>
            </a:r>
          </a:p>
          <a:p>
            <a:endParaRPr lang="en-GB" sz="240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7A282B32-66A3-4C4F-A902-4EC76F041B52}"/>
              </a:ext>
            </a:extLst>
          </p:cNvPr>
          <p:cNvSpPr>
            <a:spLocks noGrp="1"/>
          </p:cNvSpPr>
          <p:nvPr>
            <p:ph type="title"/>
          </p:nvPr>
        </p:nvSpPr>
        <p:spPr>
          <a:xfrm>
            <a:off x="442912" y="747073"/>
            <a:ext cx="11306175" cy="1001983"/>
          </a:xfrm>
        </p:spPr>
        <p:txBody>
          <a:bodyPr>
            <a:noAutofit/>
          </a:bodyPr>
          <a:lstStyle/>
          <a:p>
            <a:r>
              <a:rPr lang="en-GB" sz="3600" b="1">
                <a:solidFill>
                  <a:srgbClr val="E6005B"/>
                </a:solidFill>
                <a:latin typeface="Arial"/>
                <a:cs typeface="Arial"/>
              </a:rPr>
              <a:t>Case study one: carbon cost of drink choices</a:t>
            </a:r>
          </a:p>
        </p:txBody>
      </p:sp>
      <p:pic>
        <p:nvPicPr>
          <p:cNvPr id="5" name="Graphic 4" descr="Chat bubble outline">
            <a:extLst>
              <a:ext uri="{FF2B5EF4-FFF2-40B4-BE49-F238E27FC236}">
                <a16:creationId xmlns:a16="http://schemas.microsoft.com/office/drawing/2014/main" id="{938F5471-6BA7-4952-88B7-FC69B551BF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66894" y="3961657"/>
            <a:ext cx="2499892" cy="2499892"/>
          </a:xfrm>
          <a:prstGeom prst="rect">
            <a:avLst/>
          </a:prstGeom>
        </p:spPr>
      </p:pic>
      <p:sp>
        <p:nvSpPr>
          <p:cNvPr id="8" name="TextBox 7">
            <a:extLst>
              <a:ext uri="{FF2B5EF4-FFF2-40B4-BE49-F238E27FC236}">
                <a16:creationId xmlns:a16="http://schemas.microsoft.com/office/drawing/2014/main" id="{1DFBE493-A894-49CE-9536-06EF8CF1329D}"/>
              </a:ext>
            </a:extLst>
          </p:cNvPr>
          <p:cNvSpPr txBox="1"/>
          <p:nvPr/>
        </p:nvSpPr>
        <p:spPr>
          <a:xfrm>
            <a:off x="442911" y="4664386"/>
            <a:ext cx="9016399" cy="830997"/>
          </a:xfrm>
          <a:prstGeom prst="rect">
            <a:avLst/>
          </a:prstGeom>
          <a:noFill/>
        </p:spPr>
        <p:txBody>
          <a:bodyPr wrap="square">
            <a:spAutoFit/>
          </a:bodyPr>
          <a:lstStyle/>
          <a:p>
            <a:pPr marL="0" indent="0">
              <a:buNone/>
            </a:pPr>
            <a:r>
              <a:rPr lang="en-GB" sz="2400">
                <a:latin typeface="Arial" panose="020B0604020202020204" pitchFamily="34" charset="0"/>
                <a:cs typeface="Arial" panose="020B0604020202020204" pitchFamily="34" charset="0"/>
              </a:rPr>
              <a:t>Have any of the results surprised you? Please share any comments in the chat box</a:t>
            </a:r>
          </a:p>
        </p:txBody>
      </p:sp>
      <p:pic>
        <p:nvPicPr>
          <p:cNvPr id="6" name="Picture 5"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806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Diagram, timeline&#10;&#10;Description automatically generated">
            <a:extLst>
              <a:ext uri="{FF2B5EF4-FFF2-40B4-BE49-F238E27FC236}">
                <a16:creationId xmlns:a16="http://schemas.microsoft.com/office/drawing/2014/main" id="{2BCA5649-65E0-BF5B-2E0C-71AB442291DF}"/>
              </a:ext>
            </a:extLst>
          </p:cNvPr>
          <p:cNvPicPr>
            <a:picLocks noGrp="1" noChangeAspect="1"/>
          </p:cNvPicPr>
          <p:nvPr>
            <p:ph sz="half" idx="1"/>
          </p:nvPr>
        </p:nvPicPr>
        <p:blipFill>
          <a:blip r:embed="rId3"/>
          <a:stretch>
            <a:fillRect/>
          </a:stretch>
        </p:blipFill>
        <p:spPr>
          <a:xfrm>
            <a:off x="4755785" y="675564"/>
            <a:ext cx="5822015" cy="5568287"/>
          </a:xfrm>
        </p:spPr>
      </p:pic>
      <p:pic>
        <p:nvPicPr>
          <p:cNvPr id="7" name="Picture 6" descr="University-of-Worcester-logo - Herefordshire &amp;amp;amp; Worcestershire Chamber of  Commerce">
            <a:extLst>
              <a:ext uri="{FF2B5EF4-FFF2-40B4-BE49-F238E27FC236}">
                <a16:creationId xmlns:a16="http://schemas.microsoft.com/office/drawing/2014/main" id="{FEED8CB3-DBE9-7793-43A5-F4B98FF04A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56156A0-961A-4FDE-ADB4-55CAC7D9E042}"/>
              </a:ext>
            </a:extLst>
          </p:cNvPr>
          <p:cNvSpPr txBox="1"/>
          <p:nvPr/>
        </p:nvSpPr>
        <p:spPr>
          <a:xfrm>
            <a:off x="341194" y="1173707"/>
            <a:ext cx="2919789" cy="3539430"/>
          </a:xfrm>
          <a:prstGeom prst="rect">
            <a:avLst/>
          </a:prstGeom>
          <a:noFill/>
        </p:spPr>
        <p:txBody>
          <a:bodyPr wrap="square" rtlCol="0">
            <a:spAutoFit/>
          </a:bodyPr>
          <a:lstStyle/>
          <a:p>
            <a:r>
              <a:rPr lang="en-GB" sz="3200"/>
              <a:t>Email and text uses less carbon than letters.  Take care with email signatures especially images or icons</a:t>
            </a:r>
          </a:p>
        </p:txBody>
      </p:sp>
    </p:spTree>
    <p:extLst>
      <p:ext uri="{BB962C8B-B14F-4D97-AF65-F5344CB8AC3E}">
        <p14:creationId xmlns:p14="http://schemas.microsoft.com/office/powerpoint/2010/main" val="2714851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C3815D-E6A7-450A-9C40-CBD70B39DEA8}"/>
              </a:ext>
            </a:extLst>
          </p:cNvPr>
          <p:cNvSpPr>
            <a:spLocks noGrp="1"/>
          </p:cNvSpPr>
          <p:nvPr>
            <p:ph sz="half" idx="1"/>
          </p:nvPr>
        </p:nvSpPr>
        <p:spPr>
          <a:xfrm>
            <a:off x="442913" y="1827264"/>
            <a:ext cx="11306174" cy="2380594"/>
          </a:xfrm>
        </p:spPr>
        <p:txBody>
          <a:bodyPr numCol="1">
            <a:normAutofit fontScale="92500" lnSpcReduction="10000"/>
          </a:bodyPr>
          <a:lstStyle/>
          <a:p>
            <a:pPr marL="514350" indent="-514350">
              <a:buFont typeface="+mj-lt"/>
              <a:buAutoNum type="arabicPeriod"/>
            </a:pPr>
            <a:r>
              <a:rPr lang="en-GB">
                <a:latin typeface="Arial" panose="020B0604020202020204" pitchFamily="34" charset="0"/>
                <a:cs typeface="Arial" panose="020B0604020202020204" pitchFamily="34" charset="0"/>
              </a:rPr>
              <a:t>Make your </a:t>
            </a:r>
            <a:r>
              <a:rPr lang="en-GB" b="1">
                <a:latin typeface="Arial" panose="020B0604020202020204" pitchFamily="34" charset="0"/>
                <a:cs typeface="Arial" panose="020B0604020202020204" pitchFamily="34" charset="0"/>
              </a:rPr>
              <a:t>voice</a:t>
            </a:r>
            <a:r>
              <a:rPr lang="en-GB">
                <a:latin typeface="Arial" panose="020B0604020202020204" pitchFamily="34" charset="0"/>
                <a:cs typeface="Arial" panose="020B0604020202020204" pitchFamily="34" charset="0"/>
              </a:rPr>
              <a:t> heard by those with influence</a:t>
            </a:r>
          </a:p>
          <a:p>
            <a:pPr marL="514350" indent="-514350">
              <a:buFont typeface="+mj-lt"/>
              <a:buAutoNum type="arabicPeriod"/>
            </a:pPr>
            <a:r>
              <a:rPr lang="en-GB">
                <a:latin typeface="Arial" panose="020B0604020202020204" pitchFamily="34" charset="0"/>
                <a:cs typeface="Arial" panose="020B0604020202020204" pitchFamily="34" charset="0"/>
              </a:rPr>
              <a:t>Adopt </a:t>
            </a:r>
            <a:r>
              <a:rPr lang="en-GB" b="1">
                <a:latin typeface="Arial" panose="020B0604020202020204" pitchFamily="34" charset="0"/>
                <a:cs typeface="Arial" panose="020B0604020202020204" pitchFamily="34" charset="0"/>
              </a:rPr>
              <a:t>energy saving</a:t>
            </a:r>
            <a:r>
              <a:rPr lang="en-GB">
                <a:latin typeface="Arial" panose="020B0604020202020204" pitchFamily="34" charset="0"/>
                <a:cs typeface="Arial" panose="020B0604020202020204" pitchFamily="34" charset="0"/>
              </a:rPr>
              <a:t> behaviours to reduce your energy use (and bills)</a:t>
            </a:r>
          </a:p>
          <a:p>
            <a:pPr marL="514350" indent="-514350">
              <a:buFont typeface="+mj-lt"/>
              <a:buAutoNum type="arabicPeriod"/>
            </a:pPr>
            <a:r>
              <a:rPr lang="en-GB">
                <a:latin typeface="Arial" panose="020B0604020202020204" pitchFamily="34" charset="0"/>
                <a:cs typeface="Arial" panose="020B0604020202020204" pitchFamily="34" charset="0"/>
              </a:rPr>
              <a:t>Invest your </a:t>
            </a:r>
            <a:r>
              <a:rPr lang="en-GB" b="1">
                <a:latin typeface="Arial" panose="020B0604020202020204" pitchFamily="34" charset="0"/>
                <a:cs typeface="Arial" panose="020B0604020202020204" pitchFamily="34" charset="0"/>
              </a:rPr>
              <a:t>money</a:t>
            </a:r>
            <a:r>
              <a:rPr lang="en-GB">
                <a:latin typeface="Arial" panose="020B0604020202020204" pitchFamily="34" charset="0"/>
                <a:cs typeface="Arial" panose="020B0604020202020204" pitchFamily="34" charset="0"/>
              </a:rPr>
              <a:t> wisely</a:t>
            </a:r>
          </a:p>
          <a:p>
            <a:pPr marL="514350" indent="-514350">
              <a:buFont typeface="+mj-lt"/>
              <a:buAutoNum type="arabicPeriod"/>
            </a:pPr>
            <a:r>
              <a:rPr lang="en-GB">
                <a:latin typeface="Arial" panose="020B0604020202020204" pitchFamily="34" charset="0"/>
                <a:cs typeface="Arial" panose="020B0604020202020204" pitchFamily="34" charset="0"/>
              </a:rPr>
              <a:t>Cut </a:t>
            </a:r>
            <a:r>
              <a:rPr lang="en-GB" b="1">
                <a:latin typeface="Arial" panose="020B0604020202020204" pitchFamily="34" charset="0"/>
                <a:cs typeface="Arial" panose="020B0604020202020204" pitchFamily="34" charset="0"/>
              </a:rPr>
              <a:t>consumption</a:t>
            </a:r>
            <a:r>
              <a:rPr lang="en-GB">
                <a:latin typeface="Arial" panose="020B0604020202020204" pitchFamily="34" charset="0"/>
                <a:cs typeface="Arial" panose="020B0604020202020204" pitchFamily="34" charset="0"/>
              </a:rPr>
              <a:t> and </a:t>
            </a:r>
            <a:r>
              <a:rPr lang="en-GB" b="1">
                <a:latin typeface="Arial" panose="020B0604020202020204" pitchFamily="34" charset="0"/>
                <a:cs typeface="Arial" panose="020B0604020202020204" pitchFamily="34" charset="0"/>
              </a:rPr>
              <a:t>waste</a:t>
            </a:r>
          </a:p>
          <a:p>
            <a:pPr marL="514350" indent="-514350">
              <a:buFont typeface="+mj-lt"/>
              <a:buAutoNum type="arabicPeriod"/>
            </a:pPr>
            <a:r>
              <a:rPr lang="en-GB">
                <a:latin typeface="Arial" panose="020B0604020202020204" pitchFamily="34" charset="0"/>
                <a:cs typeface="Arial" panose="020B0604020202020204" pitchFamily="34" charset="0"/>
              </a:rPr>
              <a:t>Respect and protect </a:t>
            </a:r>
            <a:r>
              <a:rPr lang="en-GB" b="1">
                <a:latin typeface="Arial" panose="020B0604020202020204" pitchFamily="34" charset="0"/>
                <a:cs typeface="Arial" panose="020B0604020202020204" pitchFamily="34" charset="0"/>
              </a:rPr>
              <a:t>green spaces</a:t>
            </a:r>
          </a:p>
          <a:p>
            <a:pPr marL="0" indent="0">
              <a:buNone/>
            </a:pPr>
            <a:endParaRPr lang="en-GB">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792EFAF9-0147-4EDA-9A4B-A81744D1440C}"/>
              </a:ext>
            </a:extLst>
          </p:cNvPr>
          <p:cNvSpPr>
            <a:spLocks noGrp="1"/>
          </p:cNvSpPr>
          <p:nvPr>
            <p:ph type="body" sz="quarter" idx="10"/>
          </p:nvPr>
        </p:nvSpPr>
        <p:spPr>
          <a:xfrm>
            <a:off x="267042" y="468920"/>
            <a:ext cx="10058399" cy="1004711"/>
          </a:xfrm>
        </p:spPr>
        <p:txBody>
          <a:bodyPr/>
          <a:lstStyle/>
          <a:p>
            <a:pPr algn="l"/>
            <a:r>
              <a:rPr lang="en-GB" sz="4400" b="1"/>
              <a:t>More actions you can take </a:t>
            </a:r>
          </a:p>
        </p:txBody>
      </p:sp>
      <p:pic>
        <p:nvPicPr>
          <p:cNvPr id="5" name="Picture 4">
            <a:extLst>
              <a:ext uri="{FF2B5EF4-FFF2-40B4-BE49-F238E27FC236}">
                <a16:creationId xmlns:a16="http://schemas.microsoft.com/office/drawing/2014/main" id="{53490497-A416-48DB-BA3A-4E7B824CD8E7}"/>
              </a:ext>
            </a:extLst>
          </p:cNvPr>
          <p:cNvPicPr>
            <a:picLocks noChangeAspect="1"/>
          </p:cNvPicPr>
          <p:nvPr/>
        </p:nvPicPr>
        <p:blipFill rotWithShape="1">
          <a:blip r:embed="rId3"/>
          <a:srcRect l="6484" t="41309" r="56034" b="29231"/>
          <a:stretch/>
        </p:blipFill>
        <p:spPr>
          <a:xfrm>
            <a:off x="73572" y="4435365"/>
            <a:ext cx="12044856" cy="2254469"/>
          </a:xfrm>
          <a:prstGeom prst="rect">
            <a:avLst/>
          </a:prstGeom>
        </p:spPr>
      </p:pic>
    </p:spTree>
    <p:extLst>
      <p:ext uri="{BB962C8B-B14F-4D97-AF65-F5344CB8AC3E}">
        <p14:creationId xmlns:p14="http://schemas.microsoft.com/office/powerpoint/2010/main" val="1841390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106372-A260-4C7B-8932-4173F244A9CD}"/>
              </a:ext>
            </a:extLst>
          </p:cNvPr>
          <p:cNvSpPr>
            <a:spLocks noGrp="1"/>
          </p:cNvSpPr>
          <p:nvPr>
            <p:ph sz="half" idx="1"/>
          </p:nvPr>
        </p:nvSpPr>
        <p:spPr>
          <a:xfrm>
            <a:off x="442912" y="1751722"/>
            <a:ext cx="11433270" cy="2743159"/>
          </a:xfrm>
        </p:spPr>
        <p:txBody>
          <a:bodyPr vert="horz" lIns="0" tIns="45720" rIns="91440" bIns="45720" rtlCol="0" anchor="t">
            <a:normAutofit fontScale="92500" lnSpcReduction="10000"/>
          </a:bodyPr>
          <a:lstStyle/>
          <a:p>
            <a:r>
              <a:rPr lang="en-GB">
                <a:latin typeface="Arial"/>
                <a:cs typeface="Arial"/>
              </a:rPr>
              <a:t>Read through the actions you can take for climate change. Remember the food, communication and transport case studies.</a:t>
            </a:r>
          </a:p>
          <a:p>
            <a:r>
              <a:rPr lang="en-GB">
                <a:latin typeface="Arial"/>
                <a:cs typeface="Arial"/>
              </a:rPr>
              <a:t>As you're reading through the actions, consider which of these you could adopt both at home </a:t>
            </a:r>
            <a:r>
              <a:rPr lang="en-GB" b="1" u="sng">
                <a:latin typeface="Arial"/>
                <a:cs typeface="Arial"/>
              </a:rPr>
              <a:t>AND</a:t>
            </a:r>
            <a:r>
              <a:rPr lang="en-GB">
                <a:latin typeface="Arial"/>
                <a:cs typeface="Arial"/>
              </a:rPr>
              <a:t> in the workplace.</a:t>
            </a:r>
          </a:p>
          <a:p>
            <a:r>
              <a:rPr lang="en-GB">
                <a:latin typeface="Arial"/>
                <a:cs typeface="Arial"/>
              </a:rPr>
              <a:t>In breakout rooms, discuss the actions you could take as an individual both </a:t>
            </a:r>
            <a:r>
              <a:rPr lang="en-GB" b="1">
                <a:latin typeface="Arial"/>
                <a:cs typeface="Arial"/>
              </a:rPr>
              <a:t>at home and in the workplace</a:t>
            </a:r>
            <a:r>
              <a:rPr lang="en-GB">
                <a:latin typeface="Arial"/>
                <a:cs typeface="Arial"/>
              </a:rPr>
              <a:t>. Be sure to note down at least one action you could take at home and one you could take at work. </a:t>
            </a:r>
          </a:p>
        </p:txBody>
      </p:sp>
      <p:sp>
        <p:nvSpPr>
          <p:cNvPr id="3" name="Title 2">
            <a:extLst>
              <a:ext uri="{FF2B5EF4-FFF2-40B4-BE49-F238E27FC236}">
                <a16:creationId xmlns:a16="http://schemas.microsoft.com/office/drawing/2014/main" id="{0661CB97-8CE4-435E-A0A2-730B828424B6}"/>
              </a:ext>
            </a:extLst>
          </p:cNvPr>
          <p:cNvSpPr>
            <a:spLocks noGrp="1"/>
          </p:cNvSpPr>
          <p:nvPr>
            <p:ph type="title"/>
          </p:nvPr>
        </p:nvSpPr>
        <p:spPr>
          <a:xfrm>
            <a:off x="442912" y="659470"/>
            <a:ext cx="11306175" cy="1001983"/>
          </a:xfrm>
        </p:spPr>
        <p:txBody>
          <a:bodyPr>
            <a:normAutofit/>
          </a:bodyPr>
          <a:lstStyle/>
          <a:p>
            <a:r>
              <a:rPr lang="en-GB" sz="4000"/>
              <a:t>Activity: individual actions</a:t>
            </a:r>
          </a:p>
        </p:txBody>
      </p:sp>
      <p:pic>
        <p:nvPicPr>
          <p:cNvPr id="4" name="Picture 3">
            <a:extLst>
              <a:ext uri="{FF2B5EF4-FFF2-40B4-BE49-F238E27FC236}">
                <a16:creationId xmlns:a16="http://schemas.microsoft.com/office/drawing/2014/main" id="{2054BF3B-F33B-47E3-B03B-63055AEC3D85}"/>
              </a:ext>
            </a:extLst>
          </p:cNvPr>
          <p:cNvPicPr>
            <a:picLocks noChangeAspect="1"/>
          </p:cNvPicPr>
          <p:nvPr/>
        </p:nvPicPr>
        <p:blipFill rotWithShape="1">
          <a:blip r:embed="rId3"/>
          <a:srcRect l="6484" t="41309" r="56034" b="29231"/>
          <a:stretch/>
        </p:blipFill>
        <p:spPr>
          <a:xfrm>
            <a:off x="73572" y="4494881"/>
            <a:ext cx="12044856" cy="2194954"/>
          </a:xfrm>
          <a:prstGeom prst="rect">
            <a:avLst/>
          </a:prstGeom>
        </p:spPr>
      </p:pic>
    </p:spTree>
    <p:extLst>
      <p:ext uri="{BB962C8B-B14F-4D97-AF65-F5344CB8AC3E}">
        <p14:creationId xmlns:p14="http://schemas.microsoft.com/office/powerpoint/2010/main" val="2431078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6000" b="1"/>
              <a:t>5-minute break time!</a:t>
            </a:r>
            <a:endParaRPr lang="en-US" sz="6000"/>
          </a:p>
        </p:txBody>
      </p:sp>
      <p:pic>
        <p:nvPicPr>
          <p:cNvPr id="2" name="Picture 4">
            <a:extLst>
              <a:ext uri="{FF2B5EF4-FFF2-40B4-BE49-F238E27FC236}">
                <a16:creationId xmlns:a16="http://schemas.microsoft.com/office/drawing/2014/main" id="{8E2DAE03-8B88-424D-9662-0E5DB492D2D4}"/>
              </a:ext>
            </a:extLst>
          </p:cNvPr>
          <p:cNvPicPr>
            <a:picLocks noChangeAspect="1"/>
          </p:cNvPicPr>
          <p:nvPr/>
        </p:nvPicPr>
        <p:blipFill rotWithShape="1">
          <a:blip r:embed="rId3"/>
          <a:srcRect t="17464" r="1" b="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pic>
        <p:nvPicPr>
          <p:cNvPr id="5" name="Picture 14" descr="A picture containing icon&#10;&#10;Description automatically generated">
            <a:extLst>
              <a:ext uri="{FF2B5EF4-FFF2-40B4-BE49-F238E27FC236}">
                <a16:creationId xmlns:a16="http://schemas.microsoft.com/office/drawing/2014/main" id="{B5F6F55F-6307-4B57-A3BF-F33048B1DE90}"/>
              </a:ext>
            </a:extLst>
          </p:cNvPr>
          <p:cNvPicPr>
            <a:picLocks noChangeAspect="1"/>
          </p:cNvPicPr>
          <p:nvPr/>
        </p:nvPicPr>
        <p:blipFill rotWithShape="1">
          <a:blip r:embed="rId4"/>
          <a:srcRect r="5618" b="1010"/>
          <a:stretch/>
        </p:blipFill>
        <p:spPr>
          <a:xfrm>
            <a:off x="11225545" y="5755315"/>
            <a:ext cx="737171" cy="867448"/>
          </a:xfrm>
          <a:prstGeom prst="rect">
            <a:avLst/>
          </a:prstGeom>
        </p:spPr>
      </p:pic>
      <p:sp>
        <p:nvSpPr>
          <p:cNvPr id="6" name="TextBox 5">
            <a:extLst>
              <a:ext uri="{FF2B5EF4-FFF2-40B4-BE49-F238E27FC236}">
                <a16:creationId xmlns:a16="http://schemas.microsoft.com/office/drawing/2014/main" id="{D51EC78F-76D2-4DC6-AC2B-01024C2C6265}"/>
              </a:ext>
            </a:extLst>
          </p:cNvPr>
          <p:cNvSpPr txBox="1"/>
          <p:nvPr/>
        </p:nvSpPr>
        <p:spPr>
          <a:xfrm>
            <a:off x="1772" y="6673703"/>
            <a:ext cx="274320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white">
                    <a:lumMod val="65000"/>
                  </a:prstClr>
                </a:solidFill>
                <a:effectLst/>
                <a:uLnTx/>
                <a:uFillTx/>
                <a:latin typeface="-apple-system"/>
                <a:ea typeface="+mn-ea"/>
                <a:cs typeface="+mn-cs"/>
              </a:rPr>
              <a:t>Photo credit: Rumman Amin (Unsplash.com)</a:t>
            </a:r>
            <a:endParaRPr kumimoji="0" lang="en-US" sz="600" b="0" i="0" u="none" strike="noStrike" kern="1200" cap="none" spc="0" normalizeH="0" baseline="0" noProof="0">
              <a:ln>
                <a:noFill/>
              </a:ln>
              <a:solidFill>
                <a:prstClr val="white">
                  <a:lumMod val="65000"/>
                </a:prstClr>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970146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p:txBody>
          <a:bodyPr>
            <a:noAutofit/>
          </a:bodyPr>
          <a:lstStyle/>
          <a:p>
            <a:r>
              <a:rPr lang="en-US" sz="4000" b="1">
                <a:solidFill>
                  <a:srgbClr val="E6005B"/>
                </a:solidFill>
                <a:latin typeface="Arial"/>
                <a:ea typeface="Verdana"/>
                <a:cs typeface="Arial"/>
              </a:rPr>
              <a:t>What is adaptation?</a:t>
            </a:r>
            <a:endParaRPr lang="en-US" sz="4000" b="1">
              <a:solidFill>
                <a:srgbClr val="E6005B"/>
              </a:solidFill>
              <a:latin typeface="Arial" panose="020B0604020202020204" pitchFamily="34" charset="0"/>
              <a:ea typeface="Verdana"/>
              <a:cs typeface="Arial" panose="020B0604020202020204" pitchFamily="34" charset="0"/>
            </a:endParaRPr>
          </a:p>
        </p:txBody>
      </p:sp>
      <p:pic>
        <p:nvPicPr>
          <p:cNvPr id="4102" name="Picture 6" descr="Flood defence work in Upton upon Severn © Philip Halling :: Geograph  Britain and Ireland">
            <a:extLst>
              <a:ext uri="{FF2B5EF4-FFF2-40B4-BE49-F238E27FC236}">
                <a16:creationId xmlns:a16="http://schemas.microsoft.com/office/drawing/2014/main" id="{17F95253-BF5D-47C7-854B-2AC82C442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6365" y="1900698"/>
            <a:ext cx="7359267" cy="4048125"/>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3E4AF152-B7DD-40AC-B2B6-C9310751CC69}"/>
              </a:ext>
            </a:extLst>
          </p:cNvPr>
          <p:cNvSpPr>
            <a:spLocks noGrp="1"/>
          </p:cNvSpPr>
          <p:nvPr>
            <p:ph sz="half" idx="1"/>
          </p:nvPr>
        </p:nvSpPr>
        <p:spPr>
          <a:xfrm>
            <a:off x="578067" y="2533480"/>
            <a:ext cx="11035862" cy="2782559"/>
          </a:xfrm>
          <a:solidFill>
            <a:schemeClr val="bg1"/>
          </a:solidFill>
          <a:ln>
            <a:solidFill>
              <a:schemeClr val="tx1"/>
            </a:solidFill>
          </a:ln>
        </p:spPr>
        <p:txBody>
          <a:bodyPr vert="horz" lIns="91440" tIns="45720" rIns="91440" bIns="45720" rtlCol="0" anchor="t">
            <a:normAutofit/>
          </a:bodyPr>
          <a:lstStyle/>
          <a:p>
            <a:pPr marL="0" indent="0">
              <a:lnSpc>
                <a:spcPct val="90000"/>
              </a:lnSpc>
              <a:buNone/>
            </a:pPr>
            <a:r>
              <a:rPr lang="en-US" sz="2400">
                <a:latin typeface="Arial"/>
                <a:cs typeface="Calibri" panose="020F0502020204030204"/>
              </a:rPr>
              <a:t>Adaptation refers to adjustments </a:t>
            </a:r>
            <a:r>
              <a:rPr lang="en-US" sz="2400">
                <a:latin typeface="Arial"/>
                <a:cs typeface="Arial"/>
              </a:rPr>
              <a:t>in our decision making, activities and structures that we make</a:t>
            </a:r>
            <a:r>
              <a:rPr lang="en-US" sz="2400">
                <a:solidFill>
                  <a:srgbClr val="000000"/>
                </a:solidFill>
                <a:latin typeface="Arial"/>
                <a:cs typeface="Arial"/>
              </a:rPr>
              <a:t> in </a:t>
            </a:r>
            <a:r>
              <a:rPr lang="en-US" sz="2400" b="1">
                <a:solidFill>
                  <a:srgbClr val="000000"/>
                </a:solidFill>
                <a:latin typeface="Arial"/>
                <a:cs typeface="Arial"/>
              </a:rPr>
              <a:t>response to observed or expected</a:t>
            </a:r>
            <a:r>
              <a:rPr lang="en-US" sz="2400">
                <a:solidFill>
                  <a:srgbClr val="000000"/>
                </a:solidFill>
                <a:latin typeface="Arial"/>
                <a:cs typeface="Arial"/>
              </a:rPr>
              <a:t> changes in climate. </a:t>
            </a:r>
            <a:r>
              <a:rPr lang="en-US" sz="2400">
                <a:latin typeface="Arial"/>
                <a:cs typeface="Arial"/>
              </a:rPr>
              <a:t>The focus </a:t>
            </a:r>
            <a:r>
              <a:rPr lang="en-GB" sz="2400">
                <a:latin typeface="Arial"/>
                <a:cs typeface="Arial"/>
              </a:rPr>
              <a:t>is on:</a:t>
            </a:r>
          </a:p>
          <a:p>
            <a:pPr marL="971550" lvl="1" indent="-285750">
              <a:lnSpc>
                <a:spcPct val="90000"/>
              </a:lnSpc>
            </a:pPr>
            <a:r>
              <a:rPr lang="en-GB" sz="2400">
                <a:latin typeface="Arial"/>
                <a:cs typeface="Arial"/>
              </a:rPr>
              <a:t>reducing the real and potential damage caused by a changing climate </a:t>
            </a:r>
            <a:endParaRPr lang="en-US" sz="2400">
              <a:latin typeface="Arial"/>
              <a:cs typeface="Arial"/>
            </a:endParaRPr>
          </a:p>
          <a:p>
            <a:pPr marL="971550" lvl="1" indent="-285750">
              <a:lnSpc>
                <a:spcPct val="90000"/>
              </a:lnSpc>
            </a:pPr>
            <a:r>
              <a:rPr lang="en-GB" sz="2400">
                <a:latin typeface="Arial"/>
                <a:cs typeface="Arial"/>
              </a:rPr>
              <a:t>reducing vulnerability and increasing adaptive capacity</a:t>
            </a:r>
            <a:endParaRPr lang="en-US" sz="2400">
              <a:latin typeface="Arial"/>
              <a:cs typeface="Arial"/>
            </a:endParaRPr>
          </a:p>
          <a:p>
            <a:pPr marL="971550" lvl="1" indent="-285750">
              <a:lnSpc>
                <a:spcPct val="90000"/>
              </a:lnSpc>
            </a:pPr>
            <a:r>
              <a:rPr lang="en-GB" sz="2400">
                <a:latin typeface="Arial"/>
                <a:cs typeface="Arial"/>
              </a:rPr>
              <a:t>identifying potential opportunities arising from a changing climate</a:t>
            </a:r>
          </a:p>
          <a:p>
            <a:pPr marL="0" indent="0">
              <a:lnSpc>
                <a:spcPct val="90000"/>
              </a:lnSpc>
              <a:buNone/>
            </a:pPr>
            <a:r>
              <a:rPr lang="en-GB" sz="2400">
                <a:latin typeface="Arial"/>
                <a:cs typeface="Arial"/>
              </a:rPr>
              <a:t>Thereby preparing for climate change and reducing the scale of its impacts.</a:t>
            </a:r>
            <a:endParaRPr lang="en-US"/>
          </a:p>
          <a:p>
            <a:pPr marL="598805" lvl="1" indent="-141605">
              <a:buFont typeface="Arial"/>
              <a:buChar char="•"/>
            </a:pPr>
            <a:endParaRPr lang="en-US" sz="2000">
              <a:cs typeface="Calibri" panose="020F0502020204030204"/>
            </a:endParaRPr>
          </a:p>
          <a:p>
            <a:pPr marL="598805" lvl="1" indent="-141605">
              <a:buFont typeface="Arial"/>
              <a:buChar char="•"/>
            </a:pPr>
            <a:endParaRPr lang="en-US" sz="2000">
              <a:ea typeface="+mn-lt"/>
              <a:cs typeface="+mn-lt"/>
            </a:endParaRPr>
          </a:p>
        </p:txBody>
      </p:sp>
      <p:pic>
        <p:nvPicPr>
          <p:cNvPr id="5" name="Picture 4"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12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A0BF80D9-64C7-4CCB-ABDC-3F5FCDBFA16E}"/>
              </a:ext>
            </a:extLst>
          </p:cNvPr>
          <p:cNvSpPr>
            <a:spLocks noGrp="1"/>
          </p:cNvSpPr>
          <p:nvPr>
            <p:ph type="title"/>
          </p:nvPr>
        </p:nvSpPr>
        <p:spPr>
          <a:xfrm>
            <a:off x="442912" y="539969"/>
            <a:ext cx="11306176" cy="694471"/>
          </a:xfrm>
        </p:spPr>
        <p:txBody>
          <a:bodyPr>
            <a:normAutofit/>
          </a:bodyPr>
          <a:lstStyle/>
          <a:p>
            <a:r>
              <a:rPr lang="en-GB" sz="3600">
                <a:solidFill>
                  <a:srgbClr val="E5005B"/>
                </a:solidFill>
                <a:latin typeface="Calibri" panose="020F0502020204030204" pitchFamily="34" charset="0"/>
                <a:cs typeface="Calibri" panose="020F0502020204030204" pitchFamily="34" charset="0"/>
              </a:rPr>
              <a:t>During the training you will:</a:t>
            </a:r>
          </a:p>
        </p:txBody>
      </p:sp>
      <p:graphicFrame>
        <p:nvGraphicFramePr>
          <p:cNvPr id="10" name="Table 10">
            <a:extLst>
              <a:ext uri="{FF2B5EF4-FFF2-40B4-BE49-F238E27FC236}">
                <a16:creationId xmlns:a16="http://schemas.microsoft.com/office/drawing/2014/main" id="{52597227-80EF-4924-A26F-B910B6D43A46}"/>
              </a:ext>
            </a:extLst>
          </p:cNvPr>
          <p:cNvGraphicFramePr>
            <a:graphicFrameLocks noGrp="1"/>
          </p:cNvGraphicFramePr>
          <p:nvPr>
            <p:extLst>
              <p:ext uri="{D42A27DB-BD31-4B8C-83A1-F6EECF244321}">
                <p14:modId xmlns:p14="http://schemas.microsoft.com/office/powerpoint/2010/main" val="166885747"/>
              </p:ext>
            </p:extLst>
          </p:nvPr>
        </p:nvGraphicFramePr>
        <p:xfrm>
          <a:off x="1049837" y="1234440"/>
          <a:ext cx="10577989" cy="2028174"/>
        </p:xfrm>
        <a:graphic>
          <a:graphicData uri="http://schemas.openxmlformats.org/drawingml/2006/table">
            <a:tbl>
              <a:tblPr firstRow="1" bandRow="1">
                <a:tableStyleId>{5C22544A-7EE6-4342-B048-85BDC9FD1C3A}</a:tableStyleId>
              </a:tblPr>
              <a:tblGrid>
                <a:gridCol w="2403977">
                  <a:extLst>
                    <a:ext uri="{9D8B030D-6E8A-4147-A177-3AD203B41FA5}">
                      <a16:colId xmlns:a16="http://schemas.microsoft.com/office/drawing/2014/main" val="416783885"/>
                    </a:ext>
                  </a:extLst>
                </a:gridCol>
                <a:gridCol w="4087006">
                  <a:extLst>
                    <a:ext uri="{9D8B030D-6E8A-4147-A177-3AD203B41FA5}">
                      <a16:colId xmlns:a16="http://schemas.microsoft.com/office/drawing/2014/main" val="1957986966"/>
                    </a:ext>
                  </a:extLst>
                </a:gridCol>
                <a:gridCol w="4087006">
                  <a:extLst>
                    <a:ext uri="{9D8B030D-6E8A-4147-A177-3AD203B41FA5}">
                      <a16:colId xmlns:a16="http://schemas.microsoft.com/office/drawing/2014/main" val="3161770103"/>
                    </a:ext>
                  </a:extLst>
                </a:gridCol>
              </a:tblGrid>
              <a:tr h="269680">
                <a:tc>
                  <a:txBody>
                    <a:bodyPr/>
                    <a:lstStyle/>
                    <a:p>
                      <a:endParaRPr lang="en-GB">
                        <a:latin typeface="Calibri" panose="020F0502020204030204" pitchFamily="34" charset="0"/>
                        <a:cs typeface="Calibri" panose="020F0502020204030204" pitchFamily="34" charset="0"/>
                      </a:endParaRPr>
                    </a:p>
                  </a:txBody>
                  <a:tcPr>
                    <a:solidFill>
                      <a:schemeClr val="bg1"/>
                    </a:solidFill>
                  </a:tcPr>
                </a:tc>
                <a:tc>
                  <a:txBody>
                    <a:bodyPr/>
                    <a:lstStyle/>
                    <a:p>
                      <a:r>
                        <a:rPr lang="en-GB">
                          <a:latin typeface="Calibri" panose="020F0502020204030204" pitchFamily="34" charset="0"/>
                          <a:cs typeface="Calibri" panose="020F0502020204030204" pitchFamily="34" charset="0"/>
                        </a:rPr>
                        <a:t>Session 1 - Science</a:t>
                      </a:r>
                    </a:p>
                  </a:txBody>
                  <a:tcPr/>
                </a:tc>
                <a:tc>
                  <a:txBody>
                    <a:bodyPr/>
                    <a:lstStyle/>
                    <a:p>
                      <a:r>
                        <a:rPr lang="en-GB">
                          <a:latin typeface="Calibri" panose="020F0502020204030204" pitchFamily="34" charset="0"/>
                          <a:cs typeface="Calibri" panose="020F0502020204030204" pitchFamily="34" charset="0"/>
                        </a:rPr>
                        <a:t>Session 2 - Impacts</a:t>
                      </a:r>
                    </a:p>
                  </a:txBody>
                  <a:tcPr/>
                </a:tc>
                <a:extLst>
                  <a:ext uri="{0D108BD9-81ED-4DB2-BD59-A6C34878D82A}">
                    <a16:rowId xmlns:a16="http://schemas.microsoft.com/office/drawing/2014/main" val="2073785569"/>
                  </a:ext>
                </a:extLst>
              </a:tr>
              <a:tr h="1662414">
                <a:tc>
                  <a:txBody>
                    <a:bodyPr/>
                    <a:lstStyle/>
                    <a:p>
                      <a:pPr marL="0" indent="0" algn="ctr">
                        <a:buFont typeface="Arial" panose="020B0604020202020204" pitchFamily="34" charset="0"/>
                        <a:buNone/>
                      </a:pPr>
                      <a:r>
                        <a:rPr lang="en-GB" b="1">
                          <a:solidFill>
                            <a:schemeClr val="bg1"/>
                          </a:solidFill>
                          <a:latin typeface="Calibri" panose="020F0502020204030204" pitchFamily="34" charset="0"/>
                          <a:cs typeface="Calibri" panose="020F0502020204030204" pitchFamily="34" charset="0"/>
                        </a:rPr>
                        <a:t>The Problem</a:t>
                      </a:r>
                    </a:p>
                  </a:txBody>
                  <a:tcPr anchor="ctr">
                    <a:solidFill>
                      <a:srgbClr val="E5005B"/>
                    </a:solidFill>
                  </a:tcPr>
                </a:tc>
                <a:tc>
                  <a:txBody>
                    <a:bodyPr/>
                    <a:lstStyle/>
                    <a:p>
                      <a:pPr marL="285750" indent="-285750">
                        <a:buFont typeface="Arial" panose="020B0604020202020204" pitchFamily="34" charset="0"/>
                        <a:buChar char="•"/>
                      </a:pPr>
                      <a:r>
                        <a:rPr lang="en-GB">
                          <a:latin typeface="Calibri" panose="020F0502020204030204" pitchFamily="34" charset="0"/>
                          <a:cs typeface="Calibri" panose="020F0502020204030204" pitchFamily="34" charset="0"/>
                        </a:rPr>
                        <a:t>Learn about the science of climate change</a:t>
                      </a:r>
                    </a:p>
                    <a:p>
                      <a:pPr marL="285750" indent="-285750">
                        <a:buFont typeface="Arial" panose="020B0604020202020204" pitchFamily="34" charset="0"/>
                        <a:buChar char="•"/>
                      </a:pPr>
                      <a:r>
                        <a:rPr lang="en-GB">
                          <a:latin typeface="Calibri" panose="020F0502020204030204" pitchFamily="34" charset="0"/>
                          <a:cs typeface="Calibri" panose="020F0502020204030204" pitchFamily="34" charset="0"/>
                        </a:rPr>
                        <a:t>Your individual carbon footprint</a:t>
                      </a:r>
                    </a:p>
                    <a:p>
                      <a:pPr marL="285750" indent="-285750">
                        <a:buFont typeface="Arial" panose="020B0604020202020204" pitchFamily="34" charset="0"/>
                        <a:buChar char="•"/>
                      </a:pPr>
                      <a:endParaRPr lang="en-GB">
                        <a:latin typeface="Calibri" panose="020F0502020204030204" pitchFamily="34" charset="0"/>
                        <a:cs typeface="Calibri" panose="020F0502020204030204" pitchFamily="34" charset="0"/>
                      </a:endParaRPr>
                    </a:p>
                  </a:txBody>
                  <a:tcPr/>
                </a:tc>
                <a:tc>
                  <a:txBody>
                    <a:bodyPr/>
                    <a:lstStyle/>
                    <a:p>
                      <a:pPr marL="285750" indent="-285750">
                        <a:buFont typeface="Arial" panose="020B0604020202020204" pitchFamily="34" charset="0"/>
                        <a:buChar char="•"/>
                      </a:pPr>
                      <a:r>
                        <a:rPr lang="en-GB">
                          <a:latin typeface="Calibri" panose="020F0502020204030204" pitchFamily="34" charset="0"/>
                          <a:cs typeface="Calibri" panose="020F0502020204030204" pitchFamily="34" charset="0"/>
                        </a:rPr>
                        <a:t>Examine the impacts of climate change</a:t>
                      </a:r>
                    </a:p>
                    <a:p>
                      <a:pPr marL="285750" indent="-285750">
                        <a:buFont typeface="Arial" panose="020B0604020202020204" pitchFamily="34" charset="0"/>
                        <a:buChar char="•"/>
                      </a:pPr>
                      <a:r>
                        <a:rPr lang="en-GB">
                          <a:latin typeface="Calibri" panose="020F0502020204030204" pitchFamily="34" charset="0"/>
                          <a:cs typeface="Calibri" panose="020F0502020204030204" pitchFamily="34" charset="0"/>
                        </a:rPr>
                        <a:t>Explore the distribution of impacts and reflect on climate justice</a:t>
                      </a:r>
                    </a:p>
                    <a:p>
                      <a:pPr marL="285750" indent="-285750">
                        <a:buFont typeface="Arial" panose="020B0604020202020204" pitchFamily="34" charset="0"/>
                        <a:buChar char="•"/>
                      </a:pPr>
                      <a:r>
                        <a:rPr lang="en-GB">
                          <a:latin typeface="Calibri" panose="020F0502020204030204" pitchFamily="34" charset="0"/>
                          <a:cs typeface="Calibri" panose="020F0502020204030204" pitchFamily="34" charset="0"/>
                        </a:rPr>
                        <a:t>Consider possible future scenarios</a:t>
                      </a:r>
                    </a:p>
                  </a:txBody>
                  <a:tcPr/>
                </a:tc>
                <a:extLst>
                  <a:ext uri="{0D108BD9-81ED-4DB2-BD59-A6C34878D82A}">
                    <a16:rowId xmlns:a16="http://schemas.microsoft.com/office/drawing/2014/main" val="2412354329"/>
                  </a:ext>
                </a:extLst>
              </a:tr>
            </a:tbl>
          </a:graphicData>
        </a:graphic>
      </p:graphicFrame>
      <p:graphicFrame>
        <p:nvGraphicFramePr>
          <p:cNvPr id="11" name="Table 10">
            <a:extLst>
              <a:ext uri="{FF2B5EF4-FFF2-40B4-BE49-F238E27FC236}">
                <a16:creationId xmlns:a16="http://schemas.microsoft.com/office/drawing/2014/main" id="{E161E04E-BE79-45F8-A394-207EF2A81768}"/>
              </a:ext>
            </a:extLst>
          </p:cNvPr>
          <p:cNvGraphicFramePr>
            <a:graphicFrameLocks noGrp="1"/>
          </p:cNvGraphicFramePr>
          <p:nvPr>
            <p:extLst>
              <p:ext uri="{D42A27DB-BD31-4B8C-83A1-F6EECF244321}">
                <p14:modId xmlns:p14="http://schemas.microsoft.com/office/powerpoint/2010/main" val="2460771427"/>
              </p:ext>
            </p:extLst>
          </p:nvPr>
        </p:nvGraphicFramePr>
        <p:xfrm>
          <a:off x="1049837" y="3431579"/>
          <a:ext cx="10577989" cy="2382520"/>
        </p:xfrm>
        <a:graphic>
          <a:graphicData uri="http://schemas.openxmlformats.org/drawingml/2006/table">
            <a:tbl>
              <a:tblPr firstRow="1" bandRow="1">
                <a:tableStyleId>{5C22544A-7EE6-4342-B048-85BDC9FD1C3A}</a:tableStyleId>
              </a:tblPr>
              <a:tblGrid>
                <a:gridCol w="2395728">
                  <a:extLst>
                    <a:ext uri="{9D8B030D-6E8A-4147-A177-3AD203B41FA5}">
                      <a16:colId xmlns:a16="http://schemas.microsoft.com/office/drawing/2014/main" val="3666709125"/>
                    </a:ext>
                  </a:extLst>
                </a:gridCol>
                <a:gridCol w="8182261">
                  <a:extLst>
                    <a:ext uri="{9D8B030D-6E8A-4147-A177-3AD203B41FA5}">
                      <a16:colId xmlns:a16="http://schemas.microsoft.com/office/drawing/2014/main" val="1957986966"/>
                    </a:ext>
                  </a:extLst>
                </a:gridCol>
              </a:tblGrid>
              <a:tr h="370840">
                <a:tc>
                  <a:txBody>
                    <a:bodyPr/>
                    <a:lstStyle/>
                    <a:p>
                      <a:endParaRPr lang="en-GB">
                        <a:latin typeface="Calibri" panose="020F0502020204030204" pitchFamily="34" charset="0"/>
                        <a:cs typeface="Calibri" panose="020F0502020204030204" pitchFamily="34" charset="0"/>
                      </a:endParaRPr>
                    </a:p>
                  </a:txBody>
                  <a:tcPr>
                    <a:solidFill>
                      <a:schemeClr val="bg1"/>
                    </a:solidFill>
                  </a:tcPr>
                </a:tc>
                <a:tc>
                  <a:txBody>
                    <a:bodyPr/>
                    <a:lstStyle/>
                    <a:p>
                      <a:r>
                        <a:rPr lang="en-GB">
                          <a:latin typeface="Calibri" panose="020F0502020204030204" pitchFamily="34" charset="0"/>
                          <a:cs typeface="Calibri" panose="020F0502020204030204" pitchFamily="34" charset="0"/>
                        </a:rPr>
                        <a:t>Session 3 – Actions</a:t>
                      </a:r>
                    </a:p>
                  </a:txBody>
                  <a:tcPr/>
                </a:tc>
                <a:extLst>
                  <a:ext uri="{0D108BD9-81ED-4DB2-BD59-A6C34878D82A}">
                    <a16:rowId xmlns:a16="http://schemas.microsoft.com/office/drawing/2014/main" val="2073785569"/>
                  </a:ext>
                </a:extLst>
              </a:tr>
              <a:tr h="370840">
                <a:tc>
                  <a:txBody>
                    <a:bodyPr/>
                    <a:lstStyle/>
                    <a:p>
                      <a:pPr algn="ctr"/>
                      <a:r>
                        <a:rPr lang="en-GB" b="1">
                          <a:solidFill>
                            <a:schemeClr val="bg1"/>
                          </a:solidFill>
                          <a:latin typeface="Calibri" panose="020F0502020204030204" pitchFamily="34" charset="0"/>
                          <a:cs typeface="Calibri" panose="020F0502020204030204" pitchFamily="34" charset="0"/>
                        </a:rPr>
                        <a:t>The Solutions</a:t>
                      </a:r>
                    </a:p>
                  </a:txBody>
                  <a:tcPr anchor="ctr">
                    <a:solidFill>
                      <a:srgbClr val="E5005B"/>
                    </a:solidFill>
                  </a:tcPr>
                </a:tc>
                <a:tc>
                  <a:txBody>
                    <a:bodyPr/>
                    <a:lstStyle/>
                    <a:p>
                      <a:pPr marL="285750" indent="-285750">
                        <a:buFont typeface="Arial" panose="020B0604020202020204" pitchFamily="34" charset="0"/>
                        <a:buChar char="•"/>
                      </a:pPr>
                      <a:r>
                        <a:rPr lang="en-GB">
                          <a:latin typeface="Calibri" panose="020F0502020204030204" pitchFamily="34" charset="0"/>
                          <a:cs typeface="Calibri" panose="020F0502020204030204" pitchFamily="34" charset="0"/>
                        </a:rPr>
                        <a:t>Learn about action on climate change (including mitigation and adaptation) at various scales</a:t>
                      </a:r>
                    </a:p>
                    <a:p>
                      <a:pPr marL="285750" indent="-285750">
                        <a:buFont typeface="Arial" panose="020B0604020202020204" pitchFamily="34" charset="0"/>
                        <a:buChar char="•"/>
                      </a:pPr>
                      <a:r>
                        <a:rPr lang="en-GB">
                          <a:latin typeface="Calibri" panose="020F0502020204030204" pitchFamily="34" charset="0"/>
                          <a:cs typeface="Calibri" panose="020F0502020204030204" pitchFamily="34" charset="0"/>
                        </a:rPr>
                        <a:t>Compare high and low carbon footprint actions</a:t>
                      </a:r>
                    </a:p>
                    <a:p>
                      <a:pPr marL="285750" indent="-285750">
                        <a:buFont typeface="Arial" panose="020B0604020202020204" pitchFamily="34" charset="0"/>
                        <a:buChar char="•"/>
                      </a:pPr>
                      <a:r>
                        <a:rPr lang="en-GB">
                          <a:latin typeface="Calibri" panose="020F0502020204030204" pitchFamily="34" charset="0"/>
                          <a:cs typeface="Calibri" panose="020F0502020204030204" pitchFamily="34" charset="0"/>
                        </a:rPr>
                        <a:t>Devise high impact individual strategies</a:t>
                      </a:r>
                    </a:p>
                    <a:p>
                      <a:pPr marL="285750" indent="-285750">
                        <a:buFont typeface="Arial" panose="020B0604020202020204" pitchFamily="34" charset="0"/>
                        <a:buChar char="•"/>
                      </a:pPr>
                      <a:r>
                        <a:rPr lang="en-GB">
                          <a:latin typeface="Calibri" panose="020F0502020204030204" pitchFamily="34" charset="0"/>
                          <a:cs typeface="Calibri" panose="020F0502020204030204" pitchFamily="34" charset="0"/>
                        </a:rPr>
                        <a:t>Consider ‘</a:t>
                      </a:r>
                      <a:r>
                        <a:rPr lang="en-GB" err="1">
                          <a:latin typeface="Calibri" panose="020F0502020204030204" pitchFamily="34" charset="0"/>
                          <a:cs typeface="Calibri" panose="020F0502020204030204" pitchFamily="34" charset="0"/>
                        </a:rPr>
                        <a:t>multisolving</a:t>
                      </a:r>
                      <a:r>
                        <a:rPr lang="en-GB">
                          <a:latin typeface="Calibri" panose="020F0502020204030204" pitchFamily="34" charset="0"/>
                          <a:cs typeface="Calibri" panose="020F0502020204030204" pitchFamily="34" charset="0"/>
                        </a:rPr>
                        <a:t>’ climate solutions</a:t>
                      </a:r>
                    </a:p>
                    <a:p>
                      <a:pPr marL="285750" indent="-285750">
                        <a:buFont typeface="Arial" panose="020B0604020202020204" pitchFamily="34" charset="0"/>
                        <a:buChar char="•"/>
                      </a:pPr>
                      <a:r>
                        <a:rPr lang="en-GB">
                          <a:latin typeface="Calibri" panose="020F0502020204030204" pitchFamily="34" charset="0"/>
                          <a:cs typeface="Calibri" panose="020F0502020204030204" pitchFamily="34" charset="0"/>
                        </a:rPr>
                        <a:t>Devise high impact group strategies</a:t>
                      </a:r>
                    </a:p>
                    <a:p>
                      <a:pPr marL="285750" indent="-285750">
                        <a:buFont typeface="Arial" panose="020B0604020202020204" pitchFamily="34" charset="0"/>
                        <a:buChar char="•"/>
                      </a:pPr>
                      <a:endParaRPr lang="en-GB">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412354329"/>
                  </a:ext>
                </a:extLst>
              </a:tr>
            </a:tbl>
          </a:graphicData>
        </a:graphic>
      </p:graphicFrame>
      <p:sp>
        <p:nvSpPr>
          <p:cNvPr id="12" name="TextBox 11">
            <a:extLst>
              <a:ext uri="{FF2B5EF4-FFF2-40B4-BE49-F238E27FC236}">
                <a16:creationId xmlns:a16="http://schemas.microsoft.com/office/drawing/2014/main" id="{C464C365-B515-4674-AA74-34CB82CF610B}"/>
              </a:ext>
            </a:extLst>
          </p:cNvPr>
          <p:cNvSpPr txBox="1"/>
          <p:nvPr/>
        </p:nvSpPr>
        <p:spPr>
          <a:xfrm>
            <a:off x="4549140" y="6435090"/>
            <a:ext cx="4880610" cy="296254"/>
          </a:xfrm>
          <a:prstGeom prst="rect">
            <a:avLst/>
          </a:prstGeom>
          <a:noFill/>
        </p:spPr>
        <p:txBody>
          <a:bodyPr wrap="none" lIns="0" tIns="0" rIns="0" bIns="0" rtlCol="0" anchor="b" anchorCtr="0">
            <a:normAutofit/>
          </a:bodyPr>
          <a:lstStyle/>
          <a:p>
            <a:pPr algn="r"/>
            <a:r>
              <a:rPr lang="en-GB" sz="1600" i="1">
                <a:solidFill>
                  <a:srgbClr val="E5005B"/>
                </a:solidFill>
                <a:latin typeface="Calibri" panose="020F0502020204030204" pitchFamily="34" charset="0"/>
                <a:cs typeface="Calibri" panose="020F0502020204030204" pitchFamily="34" charset="0"/>
              </a:rPr>
              <a:t>“Providing you with the tools to make a difference….”</a:t>
            </a:r>
          </a:p>
        </p:txBody>
      </p:sp>
    </p:spTree>
    <p:extLst>
      <p:ext uri="{BB962C8B-B14F-4D97-AF65-F5344CB8AC3E}">
        <p14:creationId xmlns:p14="http://schemas.microsoft.com/office/powerpoint/2010/main" val="2215924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298ACF-4E13-449B-995C-757B829B18E5}"/>
              </a:ext>
            </a:extLst>
          </p:cNvPr>
          <p:cNvSpPr>
            <a:spLocks noGrp="1"/>
          </p:cNvSpPr>
          <p:nvPr>
            <p:ph sz="half" idx="1"/>
          </p:nvPr>
        </p:nvSpPr>
        <p:spPr>
          <a:xfrm>
            <a:off x="442913" y="2010159"/>
            <a:ext cx="11306174" cy="3708400"/>
          </a:xfrm>
        </p:spPr>
        <p:txBody>
          <a:bodyPr vert="horz" lIns="91440" tIns="45720" rIns="91440" bIns="45720" rtlCol="0" anchor="t">
            <a:normAutofit/>
          </a:bodyPr>
          <a:lstStyle/>
          <a:p>
            <a:r>
              <a:rPr lang="en-US" sz="2400">
                <a:latin typeface="Arial" panose="020B0604020202020204" pitchFamily="34" charset="0"/>
                <a:ea typeface="+mn-lt"/>
                <a:cs typeface="Arial" panose="020B0604020202020204" pitchFamily="34" charset="0"/>
              </a:rPr>
              <a:t>Climate change impacts are already happening </a:t>
            </a:r>
          </a:p>
          <a:p>
            <a:r>
              <a:rPr lang="en-US" sz="2400">
                <a:latin typeface="Arial" panose="020B0604020202020204" pitchFamily="34" charset="0"/>
                <a:ea typeface="+mn-lt"/>
                <a:cs typeface="Arial" panose="020B0604020202020204" pitchFamily="34" charset="0"/>
              </a:rPr>
              <a:t>Global average temperatures will continue to rise </a:t>
            </a:r>
            <a:r>
              <a:rPr lang="en-US" sz="2400">
                <a:latin typeface="Arial" panose="020B0604020202020204" pitchFamily="34" charset="0"/>
                <a:cs typeface="Arial" panose="020B0604020202020204" pitchFamily="34" charset="0"/>
              </a:rPr>
              <a:t>even if we put strong effective mitigation strategies in place now – ‘committed warming’</a:t>
            </a:r>
          </a:p>
          <a:p>
            <a:r>
              <a:rPr lang="en-US" sz="2400">
                <a:latin typeface="Arial" panose="020B0604020202020204" pitchFamily="34" charset="0"/>
                <a:cs typeface="Arial" panose="020B0604020202020204" pitchFamily="34" charset="0"/>
              </a:rPr>
              <a:t>Ethics &amp; climate justice – poor and vulnerable in society most at risk</a:t>
            </a:r>
          </a:p>
        </p:txBody>
      </p:sp>
      <p:sp>
        <p:nvSpPr>
          <p:cNvPr id="3" name="Title 2">
            <a:extLst>
              <a:ext uri="{FF2B5EF4-FFF2-40B4-BE49-F238E27FC236}">
                <a16:creationId xmlns:a16="http://schemas.microsoft.com/office/drawing/2014/main" id="{BFB246C0-BE65-40BC-8AE7-C75544AE4A31}"/>
              </a:ext>
            </a:extLst>
          </p:cNvPr>
          <p:cNvSpPr>
            <a:spLocks noGrp="1"/>
          </p:cNvSpPr>
          <p:nvPr>
            <p:ph type="title"/>
          </p:nvPr>
        </p:nvSpPr>
        <p:spPr>
          <a:xfrm>
            <a:off x="442912" y="842142"/>
            <a:ext cx="11306175" cy="1001983"/>
          </a:xfrm>
        </p:spPr>
        <p:txBody>
          <a:bodyPr>
            <a:normAutofit/>
          </a:bodyPr>
          <a:lstStyle/>
          <a:p>
            <a:r>
              <a:rPr lang="en-US" sz="4000" b="1">
                <a:solidFill>
                  <a:srgbClr val="E6005B"/>
                </a:solidFill>
                <a:latin typeface="Arial"/>
                <a:cs typeface="Calibri Light"/>
              </a:rPr>
              <a:t>Why is adaptation important?</a:t>
            </a:r>
            <a:endParaRPr lang="en-US" sz="4000" b="1">
              <a:solidFill>
                <a:srgbClr val="E6005B"/>
              </a:solidFill>
              <a:latin typeface="Arial"/>
            </a:endParaRPr>
          </a:p>
        </p:txBody>
      </p:sp>
      <p:pic>
        <p:nvPicPr>
          <p:cNvPr id="4" name="Picture 3"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140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298ACF-4E13-449B-995C-757B829B18E5}"/>
              </a:ext>
            </a:extLst>
          </p:cNvPr>
          <p:cNvSpPr>
            <a:spLocks noGrp="1"/>
          </p:cNvSpPr>
          <p:nvPr>
            <p:ph sz="half" idx="1"/>
          </p:nvPr>
        </p:nvSpPr>
        <p:spPr>
          <a:xfrm>
            <a:off x="442912" y="1802083"/>
            <a:ext cx="11306174" cy="1266938"/>
          </a:xfrm>
        </p:spPr>
        <p:txBody>
          <a:bodyPr vert="horz" lIns="91440" tIns="45720" rIns="91440" bIns="45720" rtlCol="0" anchor="t">
            <a:normAutofit/>
          </a:bodyPr>
          <a:lstStyle/>
          <a:p>
            <a:pPr marL="0" indent="0">
              <a:buNone/>
            </a:pPr>
            <a:r>
              <a:rPr lang="en-GB" sz="2400">
                <a:latin typeface="Arial"/>
                <a:cs typeface="Arial"/>
              </a:rPr>
              <a:t>There are many high and low-tech solutions for adapting to the changing climate already in action, in progress or in the R&amp;D phase. These are rarely 'one size fits all' solutions, most need to be tailored to specific people and places.</a:t>
            </a:r>
            <a:endParaRPr lang="en-GB" sz="2000">
              <a:latin typeface="Arial"/>
              <a:cs typeface="Arial"/>
            </a:endParaRPr>
          </a:p>
          <a:p>
            <a:pPr marL="0" indent="0">
              <a:buNone/>
            </a:pPr>
            <a:endParaRPr lang="en-GB" sz="2400">
              <a:latin typeface="Arial"/>
              <a:cs typeface="Arial"/>
            </a:endParaRPr>
          </a:p>
        </p:txBody>
      </p:sp>
      <p:sp>
        <p:nvSpPr>
          <p:cNvPr id="3" name="Title 2">
            <a:extLst>
              <a:ext uri="{FF2B5EF4-FFF2-40B4-BE49-F238E27FC236}">
                <a16:creationId xmlns:a16="http://schemas.microsoft.com/office/drawing/2014/main" id="{BFB246C0-BE65-40BC-8AE7-C75544AE4A31}"/>
              </a:ext>
            </a:extLst>
          </p:cNvPr>
          <p:cNvSpPr>
            <a:spLocks noGrp="1"/>
          </p:cNvSpPr>
          <p:nvPr>
            <p:ph type="title"/>
          </p:nvPr>
        </p:nvSpPr>
        <p:spPr/>
        <p:txBody>
          <a:bodyPr/>
          <a:lstStyle/>
          <a:p>
            <a:r>
              <a:rPr lang="en-GB" b="1">
                <a:solidFill>
                  <a:srgbClr val="E6005B"/>
                </a:solidFill>
                <a:latin typeface="Arial"/>
                <a:cs typeface="Arial"/>
              </a:rPr>
              <a:t>Solutions: climate change adaptation</a:t>
            </a:r>
            <a:endParaRPr lang="en-US">
              <a:solidFill>
                <a:srgbClr val="E6005B"/>
              </a:solidFill>
            </a:endParaRPr>
          </a:p>
        </p:txBody>
      </p:sp>
      <p:sp>
        <p:nvSpPr>
          <p:cNvPr id="10" name="TextBox 9">
            <a:extLst>
              <a:ext uri="{FF2B5EF4-FFF2-40B4-BE49-F238E27FC236}">
                <a16:creationId xmlns:a16="http://schemas.microsoft.com/office/drawing/2014/main" id="{854E3AED-978A-4E47-B8FC-35B5C0A54661}"/>
              </a:ext>
            </a:extLst>
          </p:cNvPr>
          <p:cNvSpPr txBox="1"/>
          <p:nvPr/>
        </p:nvSpPr>
        <p:spPr>
          <a:xfrm>
            <a:off x="442911" y="3069021"/>
            <a:ext cx="10699252" cy="2616101"/>
          </a:xfrm>
          <a:prstGeom prst="rect">
            <a:avLst/>
          </a:prstGeom>
          <a:noFill/>
        </p:spPr>
        <p:txBody>
          <a:bodyPr wrap="square">
            <a:spAutoFit/>
          </a:bodyPr>
          <a:lstStyle/>
          <a:p>
            <a:pPr marL="0" indent="0">
              <a:buNone/>
            </a:pPr>
            <a:r>
              <a:rPr lang="en-GB" sz="2000">
                <a:latin typeface="Arial"/>
                <a:cs typeface="Arial"/>
              </a:rPr>
              <a:t>Examples include:</a:t>
            </a:r>
          </a:p>
          <a:p>
            <a:pPr marL="285750" indent="-285750">
              <a:buFont typeface="Arial" panose="020B0604020202020204" pitchFamily="34" charset="0"/>
              <a:buChar char="•"/>
            </a:pPr>
            <a:r>
              <a:rPr lang="en-GB" sz="2400">
                <a:latin typeface="Arial"/>
                <a:ea typeface="+mn-lt"/>
                <a:cs typeface="+mn-lt"/>
              </a:rPr>
              <a:t>setting up </a:t>
            </a:r>
            <a:r>
              <a:rPr lang="en-GB" sz="2400" b="1">
                <a:latin typeface="Arial"/>
                <a:ea typeface="+mn-lt"/>
                <a:cs typeface="+mn-lt"/>
              </a:rPr>
              <a:t>early warning systems </a:t>
            </a:r>
            <a:r>
              <a:rPr lang="en-GB" sz="2400">
                <a:latin typeface="Arial"/>
                <a:ea typeface="+mn-lt"/>
                <a:cs typeface="+mn-lt"/>
              </a:rPr>
              <a:t>for extreme weather events</a:t>
            </a:r>
          </a:p>
          <a:p>
            <a:pPr marL="285750" indent="-285750">
              <a:buFont typeface="Arial" panose="020B0604020202020204" pitchFamily="34" charset="0"/>
              <a:buChar char="•"/>
            </a:pPr>
            <a:r>
              <a:rPr lang="en-GB" sz="2400">
                <a:latin typeface="Arial"/>
                <a:ea typeface="+mn-lt"/>
                <a:cs typeface="Arial"/>
              </a:rPr>
              <a:t>building </a:t>
            </a:r>
            <a:r>
              <a:rPr lang="en-GB" sz="2400" b="1">
                <a:latin typeface="Arial"/>
                <a:ea typeface="+mn-lt"/>
                <a:cs typeface="Arial"/>
              </a:rPr>
              <a:t>flood defences</a:t>
            </a:r>
          </a:p>
          <a:p>
            <a:pPr marL="285750" indent="-285750">
              <a:buFont typeface="Arial" panose="020B0604020202020204" pitchFamily="34" charset="0"/>
              <a:buChar char="•"/>
            </a:pPr>
            <a:r>
              <a:rPr lang="en-GB" sz="2400">
                <a:latin typeface="Arial"/>
                <a:ea typeface="+mn-lt"/>
                <a:cs typeface="+mn-lt"/>
              </a:rPr>
              <a:t>switching to </a:t>
            </a:r>
            <a:r>
              <a:rPr lang="en-GB" sz="2400" b="1">
                <a:latin typeface="Arial"/>
                <a:ea typeface="+mn-lt"/>
                <a:cs typeface="+mn-lt"/>
              </a:rPr>
              <a:t>drought resistant </a:t>
            </a:r>
            <a:r>
              <a:rPr lang="en-GB" sz="2400">
                <a:latin typeface="Arial"/>
                <a:ea typeface="+mn-lt"/>
                <a:cs typeface="+mn-lt"/>
              </a:rPr>
              <a:t>crops</a:t>
            </a:r>
          </a:p>
          <a:p>
            <a:pPr marL="285750" indent="-285750">
              <a:buFont typeface="Arial" panose="020B0604020202020204" pitchFamily="34" charset="0"/>
              <a:buChar char="•"/>
            </a:pPr>
            <a:r>
              <a:rPr lang="en-GB" sz="2400">
                <a:latin typeface="Arial"/>
                <a:ea typeface="+mn-lt"/>
                <a:cs typeface="+mn-lt"/>
              </a:rPr>
              <a:t>genetically engineering more </a:t>
            </a:r>
            <a:r>
              <a:rPr lang="en-GB" sz="2400" b="1">
                <a:latin typeface="Arial"/>
                <a:ea typeface="+mn-lt"/>
                <a:cs typeface="+mn-lt"/>
              </a:rPr>
              <a:t>weather resistant </a:t>
            </a:r>
            <a:r>
              <a:rPr lang="en-GB" sz="2400">
                <a:latin typeface="Arial"/>
                <a:ea typeface="+mn-lt"/>
                <a:cs typeface="+mn-lt"/>
              </a:rPr>
              <a:t>crops</a:t>
            </a:r>
          </a:p>
          <a:p>
            <a:pPr marL="285750" indent="-285750">
              <a:buFont typeface="Arial" panose="020B0604020202020204" pitchFamily="34" charset="0"/>
              <a:buChar char="•"/>
            </a:pPr>
            <a:r>
              <a:rPr lang="en-GB" sz="2400">
                <a:latin typeface="Arial"/>
                <a:ea typeface="+mn-lt"/>
                <a:cs typeface="+mn-lt"/>
              </a:rPr>
              <a:t>changing planning </a:t>
            </a:r>
            <a:r>
              <a:rPr lang="en-GB" sz="2400" b="1">
                <a:latin typeface="Arial"/>
                <a:ea typeface="+mn-lt"/>
                <a:cs typeface="+mn-lt"/>
              </a:rPr>
              <a:t>laws</a:t>
            </a:r>
          </a:p>
          <a:p>
            <a:pPr marL="285750" indent="-285750">
              <a:buFont typeface="Arial" panose="020B0604020202020204" pitchFamily="34" charset="0"/>
              <a:buChar char="•"/>
            </a:pPr>
            <a:r>
              <a:rPr lang="en-GB" sz="2400">
                <a:latin typeface="Arial"/>
                <a:ea typeface="+mn-lt"/>
                <a:cs typeface="+mn-lt"/>
              </a:rPr>
              <a:t>increasing </a:t>
            </a:r>
            <a:r>
              <a:rPr lang="en-GB" sz="2400" b="1">
                <a:latin typeface="Arial"/>
                <a:ea typeface="+mn-lt"/>
                <a:cs typeface="+mn-lt"/>
              </a:rPr>
              <a:t>rain-water storage</a:t>
            </a:r>
            <a:endParaRPr lang="en-GB" sz="2400">
              <a:latin typeface="Arial"/>
              <a:cs typeface="Arial"/>
            </a:endParaRPr>
          </a:p>
        </p:txBody>
      </p:sp>
      <p:pic>
        <p:nvPicPr>
          <p:cNvPr id="6" name="Picture 5"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11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1F9D1CB-AAD7-4149-BEEF-49B6BF3A0BE8}"/>
              </a:ext>
            </a:extLst>
          </p:cNvPr>
          <p:cNvPicPr>
            <a:picLocks noGrp="1" noChangeAspect="1"/>
          </p:cNvPicPr>
          <p:nvPr>
            <p:ph sz="half" idx="1"/>
          </p:nvPr>
        </p:nvPicPr>
        <p:blipFill>
          <a:blip r:embed="rId3"/>
          <a:stretch>
            <a:fillRect/>
          </a:stretch>
        </p:blipFill>
        <p:spPr>
          <a:xfrm>
            <a:off x="2126708" y="1989138"/>
            <a:ext cx="7938584" cy="3708400"/>
          </a:xfrm>
        </p:spPr>
      </p:pic>
      <p:sp>
        <p:nvSpPr>
          <p:cNvPr id="3" name="Title 2">
            <a:extLst>
              <a:ext uri="{FF2B5EF4-FFF2-40B4-BE49-F238E27FC236}">
                <a16:creationId xmlns:a16="http://schemas.microsoft.com/office/drawing/2014/main" id="{1F419091-B135-4F1D-82BE-302DC28122F2}"/>
              </a:ext>
            </a:extLst>
          </p:cNvPr>
          <p:cNvSpPr>
            <a:spLocks noGrp="1"/>
          </p:cNvSpPr>
          <p:nvPr>
            <p:ph type="title"/>
          </p:nvPr>
        </p:nvSpPr>
        <p:spPr/>
        <p:txBody>
          <a:bodyPr/>
          <a:lstStyle/>
          <a:p>
            <a:r>
              <a:rPr lang="en-GB" b="1"/>
              <a:t>IPCC June 2022 Adaptation summary</a:t>
            </a:r>
          </a:p>
        </p:txBody>
      </p:sp>
      <p:sp>
        <p:nvSpPr>
          <p:cNvPr id="4" name="Text Placeholder 3">
            <a:extLst>
              <a:ext uri="{FF2B5EF4-FFF2-40B4-BE49-F238E27FC236}">
                <a16:creationId xmlns:a16="http://schemas.microsoft.com/office/drawing/2014/main" id="{2F55F61E-3578-4777-8BBB-758B6F6A0411}"/>
              </a:ext>
            </a:extLst>
          </p:cNvPr>
          <p:cNvSpPr>
            <a:spLocks noGrp="1"/>
          </p:cNvSpPr>
          <p:nvPr>
            <p:ph type="body" sz="quarter" idx="10"/>
          </p:nvPr>
        </p:nvSpPr>
        <p:spPr/>
        <p:txBody>
          <a:bodyPr/>
          <a:lstStyle/>
          <a:p>
            <a:r>
              <a:rPr lang="en-GB"/>
              <a:t>https://www.youtube.com/watch?v=SDRxfuEvqGg</a:t>
            </a:r>
          </a:p>
        </p:txBody>
      </p:sp>
    </p:spTree>
    <p:extLst>
      <p:ext uri="{BB962C8B-B14F-4D97-AF65-F5344CB8AC3E}">
        <p14:creationId xmlns:p14="http://schemas.microsoft.com/office/powerpoint/2010/main" val="180135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a:xfrm>
            <a:off x="351393" y="575114"/>
            <a:ext cx="11306175" cy="1001983"/>
          </a:xfrm>
        </p:spPr>
        <p:txBody>
          <a:bodyPr>
            <a:normAutofit/>
          </a:bodyPr>
          <a:lstStyle/>
          <a:p>
            <a:r>
              <a:rPr lang="en-US" sz="4000">
                <a:latin typeface="+mn-lt"/>
                <a:cs typeface="Arial"/>
              </a:rPr>
              <a:t>Summarizing adaptation and mitigation </a:t>
            </a:r>
          </a:p>
        </p:txBody>
      </p:sp>
      <p:pic>
        <p:nvPicPr>
          <p:cNvPr id="6" name="Picture 5" descr="Diagram, venn diagram&#10;&#10;Description automatically generated">
            <a:extLst>
              <a:ext uri="{FF2B5EF4-FFF2-40B4-BE49-F238E27FC236}">
                <a16:creationId xmlns:a16="http://schemas.microsoft.com/office/drawing/2014/main" id="{B4C5676C-7AAA-487B-B346-72172ABD94FD}"/>
              </a:ext>
            </a:extLst>
          </p:cNvPr>
          <p:cNvPicPr>
            <a:picLocks noChangeAspect="1"/>
          </p:cNvPicPr>
          <p:nvPr/>
        </p:nvPicPr>
        <p:blipFill rotWithShape="1">
          <a:blip r:embed="rId3"/>
          <a:srcRect t="11012" b="3957"/>
          <a:stretch/>
        </p:blipFill>
        <p:spPr>
          <a:xfrm>
            <a:off x="2212808" y="1807779"/>
            <a:ext cx="7954923" cy="4847701"/>
          </a:xfrm>
          <a:prstGeom prst="rect">
            <a:avLst/>
          </a:prstGeom>
        </p:spPr>
      </p:pic>
      <p:pic>
        <p:nvPicPr>
          <p:cNvPr id="4" name="Picture 3"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829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316F0A-F729-4E26-AEA5-09D34BAFBD51}"/>
              </a:ext>
            </a:extLst>
          </p:cNvPr>
          <p:cNvSpPr>
            <a:spLocks noGrp="1"/>
          </p:cNvSpPr>
          <p:nvPr>
            <p:ph type="title"/>
          </p:nvPr>
        </p:nvSpPr>
        <p:spPr/>
        <p:txBody>
          <a:bodyPr/>
          <a:lstStyle/>
          <a:p>
            <a:r>
              <a:rPr lang="en-GB" b="1">
                <a:solidFill>
                  <a:srgbClr val="E6005B"/>
                </a:solidFill>
                <a:latin typeface="+mn-lt"/>
              </a:rPr>
              <a:t>The co-benefits of climate solutions</a:t>
            </a:r>
          </a:p>
        </p:txBody>
      </p:sp>
      <p:sp>
        <p:nvSpPr>
          <p:cNvPr id="5" name="TextBox 4">
            <a:extLst>
              <a:ext uri="{FF2B5EF4-FFF2-40B4-BE49-F238E27FC236}">
                <a16:creationId xmlns:a16="http://schemas.microsoft.com/office/drawing/2014/main" id="{030EF8EC-B77D-47DD-8051-D713049BB6AD}"/>
              </a:ext>
            </a:extLst>
          </p:cNvPr>
          <p:cNvSpPr txBox="1"/>
          <p:nvPr/>
        </p:nvSpPr>
        <p:spPr>
          <a:xfrm>
            <a:off x="3272352" y="2084332"/>
            <a:ext cx="8476735" cy="3785652"/>
          </a:xfrm>
          <a:prstGeom prst="rect">
            <a:avLst/>
          </a:prstGeom>
          <a:noFill/>
        </p:spPr>
        <p:txBody>
          <a:bodyPr wrap="square">
            <a:spAutoFit/>
          </a:bodyPr>
          <a:lstStyle/>
          <a:p>
            <a:pPr marL="0" indent="0">
              <a:buNone/>
            </a:pPr>
            <a:r>
              <a:rPr lang="en-GB" sz="2400">
                <a:latin typeface="Arial" panose="020B0604020202020204" pitchFamily="34" charset="0"/>
                <a:cs typeface="Arial" panose="020B0604020202020204" pitchFamily="34" charset="0"/>
              </a:rPr>
              <a:t>‘Climate co-benefits are beneficial outcomes from climate actions that are not directly related to climate change mitigation. Such co-benefits include cleaner air, green job creation, public health benefits from active travel, and enhancing biodiversity through expanding/ enhancing green space. </a:t>
            </a:r>
          </a:p>
          <a:p>
            <a:pPr marL="0" indent="0" algn="ctr">
              <a:buNone/>
            </a:pPr>
            <a:endParaRPr lang="en-GB" sz="2400">
              <a:latin typeface="Arial" panose="020B0604020202020204" pitchFamily="34" charset="0"/>
              <a:cs typeface="Arial" panose="020B0604020202020204" pitchFamily="34" charset="0"/>
            </a:endParaRPr>
          </a:p>
          <a:p>
            <a:pPr marL="0" indent="0">
              <a:buNone/>
            </a:pPr>
            <a:r>
              <a:rPr lang="en-GB" sz="2400">
                <a:latin typeface="Arial" panose="020B0604020202020204" pitchFamily="34" charset="0"/>
                <a:cs typeface="Arial" panose="020B0604020202020204" pitchFamily="34" charset="0"/>
              </a:rPr>
              <a:t>Planning climate action that also delivers co-benefits can maximise opportunities to address multiple social, environmental, and economic challenges.’ </a:t>
            </a:r>
          </a:p>
        </p:txBody>
      </p:sp>
      <p:pic>
        <p:nvPicPr>
          <p:cNvPr id="7" name="Graphic 6" descr="Open hand with plant outline">
            <a:extLst>
              <a:ext uri="{FF2B5EF4-FFF2-40B4-BE49-F238E27FC236}">
                <a16:creationId xmlns:a16="http://schemas.microsoft.com/office/drawing/2014/main" id="{26899906-FC87-4934-9E92-8C0932327D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0619" y="2441919"/>
            <a:ext cx="2503329" cy="2503329"/>
          </a:xfrm>
          <a:prstGeom prst="rect">
            <a:avLst/>
          </a:prstGeom>
        </p:spPr>
      </p:pic>
      <p:pic>
        <p:nvPicPr>
          <p:cNvPr id="6" name="Picture 2" descr="University-of-Worcester-logo - Herefordshire &amp;amp;amp; Worcestershire Chamber of  Commerce">
            <a:extLst>
              <a:ext uri="{FF2B5EF4-FFF2-40B4-BE49-F238E27FC236}">
                <a16:creationId xmlns:a16="http://schemas.microsoft.com/office/drawing/2014/main" id="{61219436-0AA6-45FC-94D8-FAF0DF87D5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256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6F6EFD-1A6C-410E-909E-26FC6776161D}"/>
              </a:ext>
            </a:extLst>
          </p:cNvPr>
          <p:cNvSpPr>
            <a:spLocks noGrp="1"/>
          </p:cNvSpPr>
          <p:nvPr>
            <p:ph type="title"/>
          </p:nvPr>
        </p:nvSpPr>
        <p:spPr/>
        <p:txBody>
          <a:bodyPr>
            <a:noAutofit/>
          </a:bodyPr>
          <a:lstStyle/>
          <a:p>
            <a:r>
              <a:rPr lang="en-GB" sz="3600" b="1">
                <a:solidFill>
                  <a:srgbClr val="E6005B"/>
                </a:solidFill>
                <a:latin typeface="+mn-lt"/>
              </a:rPr>
              <a:t>The co-benefits of renewable energy and energy efficiency measures</a:t>
            </a:r>
          </a:p>
        </p:txBody>
      </p:sp>
      <p:pic>
        <p:nvPicPr>
          <p:cNvPr id="6" name="Graphic 5" descr="Wind Turbines outline">
            <a:extLst>
              <a:ext uri="{FF2B5EF4-FFF2-40B4-BE49-F238E27FC236}">
                <a16:creationId xmlns:a16="http://schemas.microsoft.com/office/drawing/2014/main" id="{03073CD4-7DE4-4FD5-A38E-1CFDE556CE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81433" y="1508582"/>
            <a:ext cx="2504303" cy="2504303"/>
          </a:xfrm>
          <a:prstGeom prst="rect">
            <a:avLst/>
          </a:prstGeom>
        </p:spPr>
      </p:pic>
      <p:pic>
        <p:nvPicPr>
          <p:cNvPr id="8" name="Graphic 7" descr="Solar Panels outline">
            <a:extLst>
              <a:ext uri="{FF2B5EF4-FFF2-40B4-BE49-F238E27FC236}">
                <a16:creationId xmlns:a16="http://schemas.microsoft.com/office/drawing/2014/main" id="{4F9A9783-45A0-4182-9292-8FF105AF07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72471" y="3412525"/>
            <a:ext cx="2376615" cy="2376615"/>
          </a:xfrm>
          <a:prstGeom prst="rect">
            <a:avLst/>
          </a:prstGeom>
        </p:spPr>
      </p:pic>
      <p:graphicFrame>
        <p:nvGraphicFramePr>
          <p:cNvPr id="10" name="Table 10">
            <a:extLst>
              <a:ext uri="{FF2B5EF4-FFF2-40B4-BE49-F238E27FC236}">
                <a16:creationId xmlns:a16="http://schemas.microsoft.com/office/drawing/2014/main" id="{4BB8823C-916D-482B-804F-7BA976DFA7E9}"/>
              </a:ext>
            </a:extLst>
          </p:cNvPr>
          <p:cNvGraphicFramePr>
            <a:graphicFrameLocks noGrp="1"/>
          </p:cNvGraphicFramePr>
          <p:nvPr>
            <p:extLst>
              <p:ext uri="{D42A27DB-BD31-4B8C-83A1-F6EECF244321}">
                <p14:modId xmlns:p14="http://schemas.microsoft.com/office/powerpoint/2010/main" val="3070070388"/>
              </p:ext>
            </p:extLst>
          </p:nvPr>
        </p:nvGraphicFramePr>
        <p:xfrm>
          <a:off x="914967" y="1812295"/>
          <a:ext cx="7302276" cy="4617337"/>
        </p:xfrm>
        <a:graphic>
          <a:graphicData uri="http://schemas.openxmlformats.org/drawingml/2006/table">
            <a:tbl>
              <a:tblPr firstRow="1" bandRow="1">
                <a:tableStyleId>{5C22544A-7EE6-4342-B048-85BDC9FD1C3A}</a:tableStyleId>
              </a:tblPr>
              <a:tblGrid>
                <a:gridCol w="1025524">
                  <a:extLst>
                    <a:ext uri="{9D8B030D-6E8A-4147-A177-3AD203B41FA5}">
                      <a16:colId xmlns:a16="http://schemas.microsoft.com/office/drawing/2014/main" val="1796977901"/>
                    </a:ext>
                  </a:extLst>
                </a:gridCol>
                <a:gridCol w="6276752">
                  <a:extLst>
                    <a:ext uri="{9D8B030D-6E8A-4147-A177-3AD203B41FA5}">
                      <a16:colId xmlns:a16="http://schemas.microsoft.com/office/drawing/2014/main" val="4088411623"/>
                    </a:ext>
                  </a:extLst>
                </a:gridCol>
              </a:tblGrid>
              <a:tr h="1020697">
                <a:tc>
                  <a:txBody>
                    <a:bodyPr/>
                    <a:lstStyle/>
                    <a:p>
                      <a:endParaRPr lang="en-GB" sz="2800" b="0" i="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a:solidFill>
                            <a:schemeClr val="tx1"/>
                          </a:solidFill>
                          <a:latin typeface="Arial" panose="020B0604020202020204" pitchFamily="34" charset="0"/>
                          <a:cs typeface="Arial" panose="020B0604020202020204" pitchFamily="34" charset="0"/>
                        </a:rPr>
                        <a:t>Better insulated homes </a:t>
                      </a:r>
                      <a:r>
                        <a:rPr lang="en-GB" sz="2800" b="1" i="0">
                          <a:solidFill>
                            <a:schemeClr val="tx1"/>
                          </a:solidFill>
                          <a:latin typeface="Arial" panose="020B0604020202020204" pitchFamily="34" charset="0"/>
                          <a:cs typeface="Arial" panose="020B0604020202020204" pitchFamily="34" charset="0"/>
                        </a:rPr>
                        <a:t>reduce energy costs</a:t>
                      </a:r>
                      <a:r>
                        <a:rPr lang="en-GB" sz="2800" b="0" i="0">
                          <a:solidFill>
                            <a:schemeClr val="tx1"/>
                          </a:solidFill>
                          <a:latin typeface="Arial" panose="020B0604020202020204" pitchFamily="34" charset="0"/>
                          <a:cs typeface="Arial" panose="020B0604020202020204" pitchFamily="34" charset="0"/>
                        </a:rPr>
                        <a:t> for residents </a:t>
                      </a:r>
                    </a:p>
                    <a:p>
                      <a:endParaRPr lang="en-GB" sz="2800" b="0" i="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3305942"/>
                  </a:ext>
                </a:extLst>
              </a:tr>
              <a:tr h="1020697">
                <a:tc>
                  <a:txBody>
                    <a:bodyPr/>
                    <a:lstStyle/>
                    <a:p>
                      <a:endParaRPr lang="en-GB" sz="2800" b="0" i="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a:solidFill>
                            <a:schemeClr val="tx1"/>
                          </a:solidFill>
                          <a:latin typeface="Arial" panose="020B0604020202020204" pitchFamily="34" charset="0"/>
                          <a:cs typeface="Arial" panose="020B0604020202020204" pitchFamily="34" charset="0"/>
                        </a:rPr>
                        <a:t>Improved</a:t>
                      </a:r>
                      <a:r>
                        <a:rPr lang="en-GB" sz="2800" b="1" i="0">
                          <a:solidFill>
                            <a:schemeClr val="tx1"/>
                          </a:solidFill>
                          <a:latin typeface="Arial" panose="020B0604020202020204" pitchFamily="34" charset="0"/>
                          <a:cs typeface="Arial" panose="020B0604020202020204" pitchFamily="34" charset="0"/>
                        </a:rPr>
                        <a:t> air quality</a:t>
                      </a:r>
                    </a:p>
                    <a:p>
                      <a:endParaRPr lang="en-GB" sz="2800" b="0" i="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0527964"/>
                  </a:ext>
                </a:extLst>
              </a:tr>
              <a:tr h="1020697">
                <a:tc>
                  <a:txBody>
                    <a:bodyPr/>
                    <a:lstStyle/>
                    <a:p>
                      <a:endParaRPr lang="en-GB" sz="2800" b="0" i="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a:solidFill>
                            <a:schemeClr val="tx1"/>
                          </a:solidFill>
                          <a:latin typeface="Arial" panose="020B0604020202020204" pitchFamily="34" charset="0"/>
                          <a:cs typeface="Arial" panose="020B0604020202020204" pitchFamily="34" charset="0"/>
                        </a:rPr>
                        <a:t>Green </a:t>
                      </a:r>
                      <a:r>
                        <a:rPr lang="en-GB" sz="2800" b="1" i="0">
                          <a:solidFill>
                            <a:schemeClr val="tx1"/>
                          </a:solidFill>
                          <a:latin typeface="Arial" panose="020B0604020202020204" pitchFamily="34" charset="0"/>
                          <a:cs typeface="Arial" panose="020B0604020202020204" pitchFamily="34" charset="0"/>
                        </a:rPr>
                        <a:t>jobs</a:t>
                      </a:r>
                      <a:r>
                        <a:rPr lang="en-GB" sz="2800" b="0" i="0">
                          <a:solidFill>
                            <a:schemeClr val="tx1"/>
                          </a:solidFill>
                          <a:latin typeface="Arial" panose="020B0604020202020204" pitchFamily="34" charset="0"/>
                          <a:cs typeface="Arial" panose="020B0604020202020204" pitchFamily="34" charset="0"/>
                        </a:rPr>
                        <a:t> and upskilling the workforce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b="0" i="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i="0">
                          <a:solidFill>
                            <a:schemeClr val="tx1"/>
                          </a:solidFill>
                          <a:latin typeface="Arial" panose="020B0604020202020204" pitchFamily="34" charset="0"/>
                          <a:cs typeface="Arial" panose="020B0604020202020204" pitchFamily="34" charset="0"/>
                        </a:rPr>
                        <a:t>Resilience</a:t>
                      </a:r>
                      <a:r>
                        <a:rPr lang="en-GB" sz="2800" b="0" i="0">
                          <a:solidFill>
                            <a:schemeClr val="tx1"/>
                          </a:solidFill>
                          <a:latin typeface="Arial" panose="020B0604020202020204" pitchFamily="34" charset="0"/>
                          <a:cs typeface="Arial" panose="020B0604020202020204" pitchFamily="34" charset="0"/>
                        </a:rPr>
                        <a:t> to spikes in energy costs </a:t>
                      </a:r>
                    </a:p>
                    <a:p>
                      <a:endParaRPr lang="en-GB" sz="2800" b="0" i="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3190959"/>
                  </a:ext>
                </a:extLst>
              </a:tr>
            </a:tbl>
          </a:graphicData>
        </a:graphic>
      </p:graphicFrame>
      <p:pic>
        <p:nvPicPr>
          <p:cNvPr id="12" name="Graphic 11" descr="Flying Money outline">
            <a:extLst>
              <a:ext uri="{FF2B5EF4-FFF2-40B4-BE49-F238E27FC236}">
                <a16:creationId xmlns:a16="http://schemas.microsoft.com/office/drawing/2014/main" id="{B44861E9-BB42-495A-9E68-C89DA52DA5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1864" y="2050367"/>
            <a:ext cx="914400" cy="914400"/>
          </a:xfrm>
          <a:prstGeom prst="rect">
            <a:avLst/>
          </a:prstGeom>
        </p:spPr>
      </p:pic>
      <p:pic>
        <p:nvPicPr>
          <p:cNvPr id="14" name="Graphic 13" descr="Lungs outline">
            <a:extLst>
              <a:ext uri="{FF2B5EF4-FFF2-40B4-BE49-F238E27FC236}">
                <a16:creationId xmlns:a16="http://schemas.microsoft.com/office/drawing/2014/main" id="{F0393451-C302-4BD0-B451-A5299AAB935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2157" y="3206564"/>
            <a:ext cx="914400" cy="914400"/>
          </a:xfrm>
          <a:prstGeom prst="rect">
            <a:avLst/>
          </a:prstGeom>
        </p:spPr>
      </p:pic>
      <p:pic>
        <p:nvPicPr>
          <p:cNvPr id="16" name="Graphic 15" descr="Briefcase outline">
            <a:extLst>
              <a:ext uri="{FF2B5EF4-FFF2-40B4-BE49-F238E27FC236}">
                <a16:creationId xmlns:a16="http://schemas.microsoft.com/office/drawing/2014/main" id="{AAA763CB-5F26-4EA7-8E8F-D230BEAE19D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2157" y="4307211"/>
            <a:ext cx="914400" cy="914400"/>
          </a:xfrm>
          <a:prstGeom prst="rect">
            <a:avLst/>
          </a:prstGeom>
        </p:spPr>
      </p:pic>
      <p:pic>
        <p:nvPicPr>
          <p:cNvPr id="4" name="Graphic 3" descr="Protecting hand outline">
            <a:extLst>
              <a:ext uri="{FF2B5EF4-FFF2-40B4-BE49-F238E27FC236}">
                <a16:creationId xmlns:a16="http://schemas.microsoft.com/office/drawing/2014/main" id="{C77FBEA6-1697-4271-8760-D70F3CF26B2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82157" y="5221611"/>
            <a:ext cx="914400" cy="914400"/>
          </a:xfrm>
          <a:prstGeom prst="rect">
            <a:avLst/>
          </a:prstGeom>
        </p:spPr>
      </p:pic>
      <p:pic>
        <p:nvPicPr>
          <p:cNvPr id="13" name="Picture 2" descr="University-of-Worcester-logo - Herefordshire &amp;amp;amp; Worcestershire Chamber of  Commerce">
            <a:extLst>
              <a:ext uri="{FF2B5EF4-FFF2-40B4-BE49-F238E27FC236}">
                <a16:creationId xmlns:a16="http://schemas.microsoft.com/office/drawing/2014/main" id="{D52FF31F-EFBC-44D1-8EC1-FE53A710887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77092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4199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B620DD-D717-42C7-9C54-3197E689DE6C}"/>
              </a:ext>
            </a:extLst>
          </p:cNvPr>
          <p:cNvSpPr>
            <a:spLocks noGrp="1"/>
          </p:cNvSpPr>
          <p:nvPr>
            <p:ph type="title"/>
          </p:nvPr>
        </p:nvSpPr>
        <p:spPr/>
        <p:txBody>
          <a:bodyPr>
            <a:noAutofit/>
          </a:bodyPr>
          <a:lstStyle/>
          <a:p>
            <a:r>
              <a:rPr lang="en-GB" sz="3600" b="1">
                <a:solidFill>
                  <a:srgbClr val="E6005B"/>
                </a:solidFill>
                <a:latin typeface="+mn-lt"/>
              </a:rPr>
              <a:t>The co-benefits of electric vehicles and public/ active transport</a:t>
            </a:r>
          </a:p>
        </p:txBody>
      </p:sp>
      <p:graphicFrame>
        <p:nvGraphicFramePr>
          <p:cNvPr id="5" name="Table 10">
            <a:extLst>
              <a:ext uri="{FF2B5EF4-FFF2-40B4-BE49-F238E27FC236}">
                <a16:creationId xmlns:a16="http://schemas.microsoft.com/office/drawing/2014/main" id="{83EEAF2F-72F0-4176-84EB-D6C84E90F62A}"/>
              </a:ext>
            </a:extLst>
          </p:cNvPr>
          <p:cNvGraphicFramePr>
            <a:graphicFrameLocks noGrp="1"/>
          </p:cNvGraphicFramePr>
          <p:nvPr>
            <p:extLst>
              <p:ext uri="{D42A27DB-BD31-4B8C-83A1-F6EECF244321}">
                <p14:modId xmlns:p14="http://schemas.microsoft.com/office/powerpoint/2010/main" val="3378629570"/>
              </p:ext>
            </p:extLst>
          </p:nvPr>
        </p:nvGraphicFramePr>
        <p:xfrm>
          <a:off x="914967" y="2153729"/>
          <a:ext cx="7761894" cy="4082788"/>
        </p:xfrm>
        <a:graphic>
          <a:graphicData uri="http://schemas.openxmlformats.org/drawingml/2006/table">
            <a:tbl>
              <a:tblPr firstRow="1" bandRow="1">
                <a:tableStyleId>{5C22544A-7EE6-4342-B048-85BDC9FD1C3A}</a:tableStyleId>
              </a:tblPr>
              <a:tblGrid>
                <a:gridCol w="1090072">
                  <a:extLst>
                    <a:ext uri="{9D8B030D-6E8A-4147-A177-3AD203B41FA5}">
                      <a16:colId xmlns:a16="http://schemas.microsoft.com/office/drawing/2014/main" val="1796977901"/>
                    </a:ext>
                  </a:extLst>
                </a:gridCol>
                <a:gridCol w="6671822">
                  <a:extLst>
                    <a:ext uri="{9D8B030D-6E8A-4147-A177-3AD203B41FA5}">
                      <a16:colId xmlns:a16="http://schemas.microsoft.com/office/drawing/2014/main" val="4088411623"/>
                    </a:ext>
                  </a:extLst>
                </a:gridCol>
              </a:tblGrid>
              <a:tr h="1020697">
                <a:tc>
                  <a:txBody>
                    <a:bodyPr/>
                    <a:lstStyle/>
                    <a:p>
                      <a:endParaRPr lang="en-GB" sz="2800" b="0" i="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a:solidFill>
                            <a:schemeClr val="tx1"/>
                          </a:solidFill>
                          <a:latin typeface="Arial" panose="020B0604020202020204" pitchFamily="34" charset="0"/>
                          <a:cs typeface="Arial" panose="020B0604020202020204" pitchFamily="34" charset="0"/>
                        </a:rPr>
                        <a:t>Mental and physical </a:t>
                      </a:r>
                      <a:r>
                        <a:rPr lang="en-GB" sz="2800" b="1" i="0">
                          <a:solidFill>
                            <a:schemeClr val="tx1"/>
                          </a:solidFill>
                          <a:latin typeface="Arial" panose="020B0604020202020204" pitchFamily="34" charset="0"/>
                          <a:cs typeface="Arial" panose="020B0604020202020204" pitchFamily="34" charset="0"/>
                        </a:rPr>
                        <a:t>health benefits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3305942"/>
                  </a:ext>
                </a:extLst>
              </a:tr>
              <a:tr h="1020697">
                <a:tc>
                  <a:txBody>
                    <a:bodyPr/>
                    <a:lstStyle/>
                    <a:p>
                      <a:endParaRPr lang="en-GB" sz="2800" b="0" i="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800" b="0" i="0">
                          <a:solidFill>
                            <a:schemeClr val="tx1"/>
                          </a:solidFill>
                          <a:latin typeface="Arial" panose="020B0604020202020204" pitchFamily="34" charset="0"/>
                          <a:cs typeface="Arial" panose="020B0604020202020204" pitchFamily="34" charset="0"/>
                        </a:rPr>
                        <a:t>Improved </a:t>
                      </a:r>
                      <a:r>
                        <a:rPr lang="en-GB" sz="2800" b="1" i="0">
                          <a:solidFill>
                            <a:schemeClr val="tx1"/>
                          </a:solidFill>
                          <a:latin typeface="Arial" panose="020B0604020202020204" pitchFamily="34" charset="0"/>
                          <a:cs typeface="Arial" panose="020B0604020202020204" pitchFamily="34" charset="0"/>
                        </a:rPr>
                        <a:t>air quality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0527964"/>
                  </a:ext>
                </a:extLst>
              </a:tr>
              <a:tr h="1020697">
                <a:tc>
                  <a:txBody>
                    <a:bodyPr/>
                    <a:lstStyle/>
                    <a:p>
                      <a:endParaRPr lang="en-GB" sz="2800" b="0" i="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a:solidFill>
                            <a:schemeClr val="tx1"/>
                          </a:solidFill>
                          <a:latin typeface="Arial" panose="020B0604020202020204" pitchFamily="34" charset="0"/>
                          <a:cs typeface="Arial" panose="020B0604020202020204" pitchFamily="34" charset="0"/>
                        </a:rPr>
                        <a:t>Reduced </a:t>
                      </a:r>
                      <a:r>
                        <a:rPr lang="en-GB" sz="2800" b="1" i="0">
                          <a:solidFill>
                            <a:schemeClr val="tx1"/>
                          </a:solidFill>
                          <a:latin typeface="Arial" panose="020B0604020202020204" pitchFamily="34" charset="0"/>
                          <a:cs typeface="Arial" panose="020B0604020202020204" pitchFamily="34" charset="0"/>
                        </a:rPr>
                        <a:t>noise</a:t>
                      </a:r>
                      <a:r>
                        <a:rPr lang="en-GB" sz="2800" b="0" i="0">
                          <a:solidFill>
                            <a:schemeClr val="tx1"/>
                          </a:solidFill>
                          <a:latin typeface="Arial" panose="020B0604020202020204" pitchFamily="34" charset="0"/>
                          <a:cs typeface="Arial" panose="020B0604020202020204" pitchFamily="34" charset="0"/>
                        </a:rPr>
                        <a:t> pollution   </a:t>
                      </a:r>
                    </a:p>
                    <a:p>
                      <a:endParaRPr lang="en-GB" sz="2800" b="0" i="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3190959"/>
                  </a:ext>
                </a:extLst>
              </a:tr>
              <a:tr h="1020697">
                <a:tc>
                  <a:txBody>
                    <a:bodyPr/>
                    <a:lstStyle/>
                    <a:p>
                      <a:endParaRPr lang="en-GB" sz="2800" b="0" i="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800" b="0" i="0">
                          <a:solidFill>
                            <a:schemeClr val="tx1"/>
                          </a:solidFill>
                          <a:latin typeface="Arial" panose="020B0604020202020204" pitchFamily="34" charset="0"/>
                          <a:cs typeface="Arial" panose="020B0604020202020204" pitchFamily="34" charset="0"/>
                        </a:rPr>
                        <a:t>Green </a:t>
                      </a:r>
                      <a:r>
                        <a:rPr lang="en-GB" sz="2800" b="1" i="0">
                          <a:solidFill>
                            <a:schemeClr val="tx1"/>
                          </a:solidFill>
                          <a:latin typeface="Arial" panose="020B0604020202020204" pitchFamily="34" charset="0"/>
                          <a:cs typeface="Arial" panose="020B0604020202020204" pitchFamily="34" charset="0"/>
                        </a:rPr>
                        <a:t>jobs</a:t>
                      </a:r>
                      <a:r>
                        <a:rPr lang="en-GB" sz="2800" b="0" i="0">
                          <a:solidFill>
                            <a:schemeClr val="tx1"/>
                          </a:solidFill>
                          <a:latin typeface="Arial" panose="020B0604020202020204" pitchFamily="34" charset="0"/>
                          <a:cs typeface="Arial" panose="020B0604020202020204" pitchFamily="34" charset="0"/>
                        </a:rPr>
                        <a:t> and upskilling the workforce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8798642"/>
                  </a:ext>
                </a:extLst>
              </a:tr>
            </a:tbl>
          </a:graphicData>
        </a:graphic>
      </p:graphicFrame>
      <p:pic>
        <p:nvPicPr>
          <p:cNvPr id="9" name="Graphic 8" descr="Heart with pulse outline">
            <a:extLst>
              <a:ext uri="{FF2B5EF4-FFF2-40B4-BE49-F238E27FC236}">
                <a16:creationId xmlns:a16="http://schemas.microsoft.com/office/drawing/2014/main" id="{0E0DC1D9-FBB7-46CC-8DE5-AA6F0F107D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1312" y="1963470"/>
            <a:ext cx="1075503" cy="1075503"/>
          </a:xfrm>
          <a:prstGeom prst="rect">
            <a:avLst/>
          </a:prstGeom>
        </p:spPr>
      </p:pic>
      <p:pic>
        <p:nvPicPr>
          <p:cNvPr id="10" name="Graphic 9" descr="Lungs outline">
            <a:extLst>
              <a:ext uri="{FF2B5EF4-FFF2-40B4-BE49-F238E27FC236}">
                <a16:creationId xmlns:a16="http://schemas.microsoft.com/office/drawing/2014/main" id="{4230F483-8DE0-48C6-B4FF-1C45EAB1BC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1864" y="3038973"/>
            <a:ext cx="914400" cy="914400"/>
          </a:xfrm>
          <a:prstGeom prst="rect">
            <a:avLst/>
          </a:prstGeom>
        </p:spPr>
      </p:pic>
      <p:pic>
        <p:nvPicPr>
          <p:cNvPr id="12" name="Graphic 11" descr="Sound Medium outline">
            <a:extLst>
              <a:ext uri="{FF2B5EF4-FFF2-40B4-BE49-F238E27FC236}">
                <a16:creationId xmlns:a16="http://schemas.microsoft.com/office/drawing/2014/main" id="{77D934B2-4E91-4CDE-BA4F-2DE194D1BB6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2415" y="4114476"/>
            <a:ext cx="914400" cy="914400"/>
          </a:xfrm>
          <a:prstGeom prst="rect">
            <a:avLst/>
          </a:prstGeom>
        </p:spPr>
      </p:pic>
      <p:pic>
        <p:nvPicPr>
          <p:cNvPr id="13" name="Graphic 12" descr="Briefcase outline">
            <a:extLst>
              <a:ext uri="{FF2B5EF4-FFF2-40B4-BE49-F238E27FC236}">
                <a16:creationId xmlns:a16="http://schemas.microsoft.com/office/drawing/2014/main" id="{EDFCDE91-D46E-4E22-B304-AC95F9E5E2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1864" y="5028876"/>
            <a:ext cx="914400" cy="914400"/>
          </a:xfrm>
          <a:prstGeom prst="rect">
            <a:avLst/>
          </a:prstGeom>
        </p:spPr>
      </p:pic>
      <p:pic>
        <p:nvPicPr>
          <p:cNvPr id="15" name="Graphic 14" descr="Electric car outline">
            <a:extLst>
              <a:ext uri="{FF2B5EF4-FFF2-40B4-BE49-F238E27FC236}">
                <a16:creationId xmlns:a16="http://schemas.microsoft.com/office/drawing/2014/main" id="{2A7F2750-C98A-4007-9EB5-29A53A25999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25514" y="2455340"/>
            <a:ext cx="3092611" cy="3092611"/>
          </a:xfrm>
          <a:prstGeom prst="rect">
            <a:avLst/>
          </a:prstGeom>
        </p:spPr>
      </p:pic>
      <p:pic>
        <p:nvPicPr>
          <p:cNvPr id="17" name="Graphic 16" descr="Cycling outline">
            <a:extLst>
              <a:ext uri="{FF2B5EF4-FFF2-40B4-BE49-F238E27FC236}">
                <a16:creationId xmlns:a16="http://schemas.microsoft.com/office/drawing/2014/main" id="{EDECFD94-C316-464B-A1CD-7B24359366A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289076" y="3802560"/>
            <a:ext cx="2255340" cy="2255340"/>
          </a:xfrm>
          <a:prstGeom prst="rect">
            <a:avLst/>
          </a:prstGeom>
        </p:spPr>
      </p:pic>
      <p:pic>
        <p:nvPicPr>
          <p:cNvPr id="14" name="Picture 2" descr="University-of-Worcester-logo - Herefordshire &amp;amp;amp; Worcestershire Chamber of  Commerce">
            <a:extLst>
              <a:ext uri="{FF2B5EF4-FFF2-40B4-BE49-F238E27FC236}">
                <a16:creationId xmlns:a16="http://schemas.microsoft.com/office/drawing/2014/main" id="{D8DAFAEB-7978-42F4-90BE-62ECEFF59F4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77092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5153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D0A9B9-724D-48BB-A621-F5FD9E602D6E}"/>
              </a:ext>
            </a:extLst>
          </p:cNvPr>
          <p:cNvSpPr>
            <a:spLocks noGrp="1"/>
          </p:cNvSpPr>
          <p:nvPr>
            <p:ph type="title"/>
          </p:nvPr>
        </p:nvSpPr>
        <p:spPr/>
        <p:txBody>
          <a:bodyPr>
            <a:noAutofit/>
          </a:bodyPr>
          <a:lstStyle/>
          <a:p>
            <a:r>
              <a:rPr lang="en-GB" sz="3600" b="1">
                <a:solidFill>
                  <a:srgbClr val="E6005B"/>
                </a:solidFill>
                <a:latin typeface="+mn-lt"/>
              </a:rPr>
              <a:t>The co-benefits of enhancing green space and biodiversity </a:t>
            </a:r>
          </a:p>
        </p:txBody>
      </p:sp>
      <p:graphicFrame>
        <p:nvGraphicFramePr>
          <p:cNvPr id="5" name="Table 10">
            <a:extLst>
              <a:ext uri="{FF2B5EF4-FFF2-40B4-BE49-F238E27FC236}">
                <a16:creationId xmlns:a16="http://schemas.microsoft.com/office/drawing/2014/main" id="{B5C67976-11CC-477A-AE61-571194B26E85}"/>
              </a:ext>
            </a:extLst>
          </p:cNvPr>
          <p:cNvGraphicFramePr>
            <a:graphicFrameLocks noGrp="1"/>
          </p:cNvGraphicFramePr>
          <p:nvPr>
            <p:extLst>
              <p:ext uri="{D42A27DB-BD31-4B8C-83A1-F6EECF244321}">
                <p14:modId xmlns:p14="http://schemas.microsoft.com/office/powerpoint/2010/main" val="153191593"/>
              </p:ext>
            </p:extLst>
          </p:nvPr>
        </p:nvGraphicFramePr>
        <p:xfrm>
          <a:off x="919653" y="1802083"/>
          <a:ext cx="7302276" cy="4433691"/>
        </p:xfrm>
        <a:graphic>
          <a:graphicData uri="http://schemas.openxmlformats.org/drawingml/2006/table">
            <a:tbl>
              <a:tblPr firstRow="1" bandRow="1">
                <a:tableStyleId>{5C22544A-7EE6-4342-B048-85BDC9FD1C3A}</a:tableStyleId>
              </a:tblPr>
              <a:tblGrid>
                <a:gridCol w="1025524">
                  <a:extLst>
                    <a:ext uri="{9D8B030D-6E8A-4147-A177-3AD203B41FA5}">
                      <a16:colId xmlns:a16="http://schemas.microsoft.com/office/drawing/2014/main" val="1796977901"/>
                    </a:ext>
                  </a:extLst>
                </a:gridCol>
                <a:gridCol w="6276752">
                  <a:extLst>
                    <a:ext uri="{9D8B030D-6E8A-4147-A177-3AD203B41FA5}">
                      <a16:colId xmlns:a16="http://schemas.microsoft.com/office/drawing/2014/main" val="4088411623"/>
                    </a:ext>
                  </a:extLst>
                </a:gridCol>
              </a:tblGrid>
              <a:tr h="1020697">
                <a:tc>
                  <a:txBody>
                    <a:bodyPr/>
                    <a:lstStyle/>
                    <a:p>
                      <a:endParaRPr lang="en-GB" sz="2800" b="0" i="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a:solidFill>
                            <a:schemeClr val="tx1"/>
                          </a:solidFill>
                          <a:latin typeface="Arial" panose="020B0604020202020204" pitchFamily="34" charset="0"/>
                          <a:cs typeface="Arial" panose="020B0604020202020204" pitchFamily="34" charset="0"/>
                        </a:rPr>
                        <a:t>Mental and physical </a:t>
                      </a:r>
                      <a:r>
                        <a:rPr lang="en-GB" sz="2800" b="1" i="0">
                          <a:solidFill>
                            <a:schemeClr val="tx1"/>
                          </a:solidFill>
                          <a:latin typeface="Arial" panose="020B0604020202020204" pitchFamily="34" charset="0"/>
                          <a:cs typeface="Arial" panose="020B0604020202020204" pitchFamily="34" charset="0"/>
                        </a:rPr>
                        <a:t>health benefits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3305942"/>
                  </a:ext>
                </a:extLst>
              </a:tr>
              <a:tr h="1020697">
                <a:tc>
                  <a:txBody>
                    <a:bodyPr/>
                    <a:lstStyle/>
                    <a:p>
                      <a:endParaRPr lang="en-GB" sz="2800" b="0" i="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800" b="0" i="0">
                          <a:solidFill>
                            <a:schemeClr val="tx1"/>
                          </a:solidFill>
                          <a:latin typeface="Arial" panose="020B0604020202020204" pitchFamily="34" charset="0"/>
                          <a:cs typeface="Arial" panose="020B0604020202020204" pitchFamily="34" charset="0"/>
                        </a:rPr>
                        <a:t>Improved </a:t>
                      </a:r>
                      <a:r>
                        <a:rPr lang="en-GB" sz="2800" b="1" i="0">
                          <a:solidFill>
                            <a:schemeClr val="tx1"/>
                          </a:solidFill>
                          <a:latin typeface="Arial" panose="020B0604020202020204" pitchFamily="34" charset="0"/>
                          <a:cs typeface="Arial" panose="020B0604020202020204" pitchFamily="34" charset="0"/>
                        </a:rPr>
                        <a:t>air quality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0527964"/>
                  </a:ext>
                </a:extLst>
              </a:tr>
              <a:tr h="1020697">
                <a:tc>
                  <a:txBody>
                    <a:bodyPr/>
                    <a:lstStyle/>
                    <a:p>
                      <a:endParaRPr lang="en-GB" sz="2800" b="0" i="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i="0">
                          <a:solidFill>
                            <a:schemeClr val="tx1"/>
                          </a:solidFill>
                          <a:latin typeface="Arial" panose="020B0604020202020204" pitchFamily="34" charset="0"/>
                          <a:cs typeface="Arial" panose="020B0604020202020204" pitchFamily="34" charset="0"/>
                        </a:rPr>
                        <a:t>Temperature management </a:t>
                      </a:r>
                      <a:r>
                        <a:rPr lang="en-GB" sz="2800" b="0" i="0">
                          <a:solidFill>
                            <a:schemeClr val="tx1"/>
                          </a:solidFill>
                          <a:latin typeface="Arial" panose="020B0604020202020204" pitchFamily="34" charset="0"/>
                          <a:cs typeface="Arial" panose="020B0604020202020204" pitchFamily="34" charset="0"/>
                        </a:rPr>
                        <a:t>– reducing the urban heat island effect</a:t>
                      </a:r>
                    </a:p>
                    <a:p>
                      <a:endParaRPr lang="en-GB" sz="2800" b="0" i="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3190959"/>
                  </a:ext>
                </a:extLst>
              </a:tr>
              <a:tr h="1020697">
                <a:tc>
                  <a:txBody>
                    <a:bodyPr/>
                    <a:lstStyle/>
                    <a:p>
                      <a:endParaRPr lang="en-GB" sz="2800" b="0" i="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800" b="1" i="0">
                          <a:solidFill>
                            <a:schemeClr val="tx1"/>
                          </a:solidFill>
                          <a:latin typeface="Arial" panose="020B0604020202020204" pitchFamily="34" charset="0"/>
                          <a:cs typeface="Arial" panose="020B0604020202020204" pitchFamily="34" charset="0"/>
                        </a:rPr>
                        <a:t>Educational and community</a:t>
                      </a:r>
                      <a:r>
                        <a:rPr lang="en-GB" sz="2800" b="0" i="0">
                          <a:solidFill>
                            <a:schemeClr val="tx1"/>
                          </a:solidFill>
                          <a:latin typeface="Arial" panose="020B0604020202020204" pitchFamily="34" charset="0"/>
                          <a:cs typeface="Arial" panose="020B0604020202020204" pitchFamily="34" charset="0"/>
                        </a:rPr>
                        <a:t> benefits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8798642"/>
                  </a:ext>
                </a:extLst>
              </a:tr>
            </a:tbl>
          </a:graphicData>
        </a:graphic>
      </p:graphicFrame>
      <p:pic>
        <p:nvPicPr>
          <p:cNvPr id="6" name="Graphic 5" descr="Heart with pulse outline">
            <a:extLst>
              <a:ext uri="{FF2B5EF4-FFF2-40B4-BE49-F238E27FC236}">
                <a16:creationId xmlns:a16="http://schemas.microsoft.com/office/drawing/2014/main" id="{428004FD-0660-425E-AA1F-758F44F71F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1312" y="1706722"/>
            <a:ext cx="1075503" cy="1075503"/>
          </a:xfrm>
          <a:prstGeom prst="rect">
            <a:avLst/>
          </a:prstGeom>
        </p:spPr>
      </p:pic>
      <p:pic>
        <p:nvPicPr>
          <p:cNvPr id="7" name="Graphic 6" descr="Lungs outline">
            <a:extLst>
              <a:ext uri="{FF2B5EF4-FFF2-40B4-BE49-F238E27FC236}">
                <a16:creationId xmlns:a16="http://schemas.microsoft.com/office/drawing/2014/main" id="{FEA03A5B-4802-47BD-9173-9CB3303D9C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1864" y="2782225"/>
            <a:ext cx="914400" cy="914400"/>
          </a:xfrm>
          <a:prstGeom prst="rect">
            <a:avLst/>
          </a:prstGeom>
        </p:spPr>
      </p:pic>
      <p:pic>
        <p:nvPicPr>
          <p:cNvPr id="9" name="Graphic 8" descr="Thermometer outline">
            <a:extLst>
              <a:ext uri="{FF2B5EF4-FFF2-40B4-BE49-F238E27FC236}">
                <a16:creationId xmlns:a16="http://schemas.microsoft.com/office/drawing/2014/main" id="{F2A02379-68D7-4B4B-9171-0BF0A2167A8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1864" y="4018929"/>
            <a:ext cx="914400" cy="914400"/>
          </a:xfrm>
          <a:prstGeom prst="rect">
            <a:avLst/>
          </a:prstGeom>
        </p:spPr>
      </p:pic>
      <p:pic>
        <p:nvPicPr>
          <p:cNvPr id="11" name="Graphic 10" descr="Classroom outline">
            <a:extLst>
              <a:ext uri="{FF2B5EF4-FFF2-40B4-BE49-F238E27FC236}">
                <a16:creationId xmlns:a16="http://schemas.microsoft.com/office/drawing/2014/main" id="{1F34BA5A-8DAD-4442-9FB5-47DDE5C62F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1864" y="5153693"/>
            <a:ext cx="914400" cy="914400"/>
          </a:xfrm>
          <a:prstGeom prst="rect">
            <a:avLst/>
          </a:prstGeom>
        </p:spPr>
      </p:pic>
      <p:pic>
        <p:nvPicPr>
          <p:cNvPr id="13" name="Graphic 12" descr="Deciduous tree outline">
            <a:extLst>
              <a:ext uri="{FF2B5EF4-FFF2-40B4-BE49-F238E27FC236}">
                <a16:creationId xmlns:a16="http://schemas.microsoft.com/office/drawing/2014/main" id="{C5DB9D2F-1AF2-4CBA-A78B-3472E1E92A7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48368" y="2060488"/>
            <a:ext cx="2405448" cy="2405448"/>
          </a:xfrm>
          <a:prstGeom prst="rect">
            <a:avLst/>
          </a:prstGeom>
        </p:spPr>
      </p:pic>
      <p:pic>
        <p:nvPicPr>
          <p:cNvPr id="15" name="Graphic 14" descr="Plant outline">
            <a:extLst>
              <a:ext uri="{FF2B5EF4-FFF2-40B4-BE49-F238E27FC236}">
                <a16:creationId xmlns:a16="http://schemas.microsoft.com/office/drawing/2014/main" id="{C5CC7A8B-F5E4-4754-9A3C-C3CA4917472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517200" y="3558969"/>
            <a:ext cx="2231887" cy="2231887"/>
          </a:xfrm>
          <a:prstGeom prst="rect">
            <a:avLst/>
          </a:prstGeom>
        </p:spPr>
      </p:pic>
      <p:pic>
        <p:nvPicPr>
          <p:cNvPr id="12" name="Picture 2" descr="University-of-Worcester-logo - Herefordshire &amp;amp;amp; Worcestershire Chamber of  Commerce">
            <a:extLst>
              <a:ext uri="{FF2B5EF4-FFF2-40B4-BE49-F238E27FC236}">
                <a16:creationId xmlns:a16="http://schemas.microsoft.com/office/drawing/2014/main" id="{709FE124-9190-4A44-912E-7529EAB4AFB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77092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8272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University-of-Worcester-logo - Herefordshire &amp;amp;amp; Worcestershire Chamber of  Commerce">
            <a:extLst>
              <a:ext uri="{FF2B5EF4-FFF2-40B4-BE49-F238E27FC236}">
                <a16:creationId xmlns:a16="http://schemas.microsoft.com/office/drawing/2014/main" id="{417D4664-35E5-49D4-858C-05CD36D7E1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C44B2DF-9FBB-4646-BD45-899705172F3F}"/>
              </a:ext>
            </a:extLst>
          </p:cNvPr>
          <p:cNvSpPr>
            <a:spLocks noGrp="1"/>
          </p:cNvSpPr>
          <p:nvPr>
            <p:ph type="title"/>
          </p:nvPr>
        </p:nvSpPr>
        <p:spPr/>
        <p:txBody>
          <a:bodyPr>
            <a:normAutofit fontScale="90000"/>
          </a:bodyPr>
          <a:lstStyle/>
          <a:p>
            <a:r>
              <a:rPr lang="en-GB" b="1">
                <a:solidFill>
                  <a:srgbClr val="E6005B"/>
                </a:solidFill>
                <a:latin typeface="+mn-lt"/>
              </a:rPr>
              <a:t>Group actions: communicating about climate change </a:t>
            </a:r>
          </a:p>
        </p:txBody>
      </p:sp>
      <p:sp>
        <p:nvSpPr>
          <p:cNvPr id="2" name="TextBox 1">
            <a:extLst>
              <a:ext uri="{FF2B5EF4-FFF2-40B4-BE49-F238E27FC236}">
                <a16:creationId xmlns:a16="http://schemas.microsoft.com/office/drawing/2014/main" id="{FF791BB1-CA2F-4164-87A0-BA0F27252026}"/>
              </a:ext>
            </a:extLst>
          </p:cNvPr>
          <p:cNvSpPr txBox="1"/>
          <p:nvPr/>
        </p:nvSpPr>
        <p:spPr>
          <a:xfrm>
            <a:off x="489532" y="1941892"/>
            <a:ext cx="11212934" cy="1015663"/>
          </a:xfrm>
          <a:prstGeom prst="rect">
            <a:avLst/>
          </a:prstGeom>
          <a:noFill/>
        </p:spPr>
        <p:txBody>
          <a:bodyPr wrap="square" rtlCol="0">
            <a:spAutoFit/>
          </a:bodyPr>
          <a:lstStyle/>
          <a:p>
            <a:r>
              <a:rPr lang="en-GB" sz="2000">
                <a:latin typeface="Arial" panose="020B0604020202020204" pitchFamily="34" charset="0"/>
                <a:cs typeface="Arial" panose="020B0604020202020204" pitchFamily="34" charset="0"/>
              </a:rPr>
              <a:t>Being able to communicate about climate change is an important part of motivating and taking part in group actions for climate change.</a:t>
            </a:r>
          </a:p>
          <a:p>
            <a:endParaRPr lang="en-GB" sz="200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E692BE5-4536-47D1-A922-F67BC9EDF898}"/>
              </a:ext>
            </a:extLst>
          </p:cNvPr>
          <p:cNvPicPr>
            <a:picLocks noChangeAspect="1"/>
          </p:cNvPicPr>
          <p:nvPr/>
        </p:nvPicPr>
        <p:blipFill rotWithShape="1">
          <a:blip r:embed="rId4"/>
          <a:srcRect l="3633" t="22817" r="68735" b="23870"/>
          <a:stretch/>
        </p:blipFill>
        <p:spPr>
          <a:xfrm>
            <a:off x="844626" y="3325006"/>
            <a:ext cx="4933278" cy="2732894"/>
          </a:xfrm>
          <a:prstGeom prst="rect">
            <a:avLst/>
          </a:prstGeom>
        </p:spPr>
      </p:pic>
      <p:pic>
        <p:nvPicPr>
          <p:cNvPr id="8" name="Picture 7">
            <a:extLst>
              <a:ext uri="{FF2B5EF4-FFF2-40B4-BE49-F238E27FC236}">
                <a16:creationId xmlns:a16="http://schemas.microsoft.com/office/drawing/2014/main" id="{6045A269-A421-49D7-919B-133DFA69CCB2}"/>
              </a:ext>
            </a:extLst>
          </p:cNvPr>
          <p:cNvPicPr>
            <a:picLocks noChangeAspect="1"/>
          </p:cNvPicPr>
          <p:nvPr/>
        </p:nvPicPr>
        <p:blipFill rotWithShape="1">
          <a:blip r:embed="rId5"/>
          <a:srcRect t="15509" r="47875" b="6422"/>
          <a:stretch/>
        </p:blipFill>
        <p:spPr>
          <a:xfrm>
            <a:off x="6502230" y="3325006"/>
            <a:ext cx="4933278" cy="2732894"/>
          </a:xfrm>
          <a:prstGeom prst="rect">
            <a:avLst/>
          </a:prstGeom>
        </p:spPr>
      </p:pic>
    </p:spTree>
    <p:extLst>
      <p:ext uri="{BB962C8B-B14F-4D97-AF65-F5344CB8AC3E}">
        <p14:creationId xmlns:p14="http://schemas.microsoft.com/office/powerpoint/2010/main" val="2239924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CEC33D-A898-452F-A71F-D04A18749479}"/>
              </a:ext>
            </a:extLst>
          </p:cNvPr>
          <p:cNvSpPr>
            <a:spLocks noGrp="1"/>
          </p:cNvSpPr>
          <p:nvPr>
            <p:ph type="title"/>
          </p:nvPr>
        </p:nvSpPr>
        <p:spPr/>
        <p:txBody>
          <a:bodyPr>
            <a:noAutofit/>
          </a:bodyPr>
          <a:lstStyle/>
          <a:p>
            <a:r>
              <a:rPr lang="en-GB" sz="3600" b="1">
                <a:solidFill>
                  <a:srgbClr val="E6005B"/>
                </a:solidFill>
                <a:latin typeface="+mn-lt"/>
              </a:rPr>
              <a:t>Activity: how do solutions at different levels interact for a net zero future? </a:t>
            </a:r>
          </a:p>
        </p:txBody>
      </p:sp>
      <p:pic>
        <p:nvPicPr>
          <p:cNvPr id="8" name="Picture 7">
            <a:extLst>
              <a:ext uri="{FF2B5EF4-FFF2-40B4-BE49-F238E27FC236}">
                <a16:creationId xmlns:a16="http://schemas.microsoft.com/office/drawing/2014/main" id="{EE7A54D2-470E-4DFF-8AA1-A74F6E0A9C76}"/>
              </a:ext>
            </a:extLst>
          </p:cNvPr>
          <p:cNvPicPr>
            <a:picLocks noChangeAspect="1"/>
          </p:cNvPicPr>
          <p:nvPr/>
        </p:nvPicPr>
        <p:blipFill rotWithShape="1">
          <a:blip r:embed="rId3"/>
          <a:srcRect l="10135" t="18989" r="57027" b="5520"/>
          <a:stretch/>
        </p:blipFill>
        <p:spPr>
          <a:xfrm>
            <a:off x="5041557" y="2137719"/>
            <a:ext cx="6264875" cy="3920181"/>
          </a:xfrm>
          <a:prstGeom prst="rect">
            <a:avLst/>
          </a:prstGeom>
        </p:spPr>
      </p:pic>
      <p:sp>
        <p:nvSpPr>
          <p:cNvPr id="9" name="TextBox 8">
            <a:extLst>
              <a:ext uri="{FF2B5EF4-FFF2-40B4-BE49-F238E27FC236}">
                <a16:creationId xmlns:a16="http://schemas.microsoft.com/office/drawing/2014/main" id="{48323DF4-ED83-4F93-AC49-4886436C923A}"/>
              </a:ext>
            </a:extLst>
          </p:cNvPr>
          <p:cNvSpPr txBox="1"/>
          <p:nvPr/>
        </p:nvSpPr>
        <p:spPr>
          <a:xfrm>
            <a:off x="810046" y="2051095"/>
            <a:ext cx="4003589" cy="4093428"/>
          </a:xfrm>
          <a:prstGeom prst="rect">
            <a:avLst/>
          </a:prstGeom>
          <a:noFill/>
        </p:spPr>
        <p:txBody>
          <a:bodyPr wrap="square" rtlCol="0">
            <a:spAutoFit/>
          </a:bodyPr>
          <a:lstStyle/>
          <a:p>
            <a:r>
              <a:rPr lang="en-GB" sz="2000">
                <a:latin typeface="Arial" panose="020B0604020202020204" pitchFamily="34" charset="0"/>
                <a:cs typeface="Arial" panose="020B0604020202020204" pitchFamily="34" charset="0"/>
              </a:rPr>
              <a:t>The My 2050 tool brings together solutions at all levels and across all sectors and demonstrates how they can work together to achieve emissions reductions. </a:t>
            </a:r>
          </a:p>
          <a:p>
            <a:endParaRPr lang="en-GB" sz="2000">
              <a:latin typeface="Arial" panose="020B0604020202020204" pitchFamily="34" charset="0"/>
              <a:cs typeface="Arial" panose="020B0604020202020204" pitchFamily="34" charset="0"/>
            </a:endParaRPr>
          </a:p>
          <a:p>
            <a:r>
              <a:rPr lang="en-GB" sz="2000">
                <a:latin typeface="Arial" panose="020B0604020202020204" pitchFamily="34" charset="0"/>
                <a:cs typeface="Arial" panose="020B0604020202020204" pitchFamily="34" charset="0"/>
              </a:rPr>
              <a:t>Use the tool to create a net zero future by adjusting the levers. </a:t>
            </a:r>
          </a:p>
          <a:p>
            <a:endParaRPr lang="en-GB" sz="2000" b="1">
              <a:latin typeface="Arial" panose="020B0604020202020204" pitchFamily="34" charset="0"/>
              <a:cs typeface="Arial" panose="020B0604020202020204" pitchFamily="34" charset="0"/>
            </a:endParaRPr>
          </a:p>
          <a:p>
            <a:r>
              <a:rPr lang="en-GB" sz="2000" b="1">
                <a:latin typeface="Arial" panose="020B0604020202020204" pitchFamily="34" charset="0"/>
                <a:cs typeface="Arial" panose="020B0604020202020204" pitchFamily="34" charset="0"/>
              </a:rPr>
              <a:t>What does this tool reveal to you about climate change solutions? </a:t>
            </a:r>
          </a:p>
          <a:p>
            <a:endParaRPr lang="en-GB" sz="2000">
              <a:latin typeface="Arial" panose="020B0604020202020204" pitchFamily="34" charset="0"/>
              <a:cs typeface="Arial" panose="020B0604020202020204" pitchFamily="34" charset="0"/>
            </a:endParaRPr>
          </a:p>
        </p:txBody>
      </p:sp>
      <p:pic>
        <p:nvPicPr>
          <p:cNvPr id="5" name="Picture 2" descr="University-of-Worcester-logo - Herefordshire &amp;amp;amp; Worcestershire Chamber of  Commerce">
            <a:extLst>
              <a:ext uri="{FF2B5EF4-FFF2-40B4-BE49-F238E27FC236}">
                <a16:creationId xmlns:a16="http://schemas.microsoft.com/office/drawing/2014/main" id="{953340F6-D782-4E8D-BFA9-8373B0A014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238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B3F9F2-3BDB-4BA2-9448-FEFD2F4F3620}"/>
              </a:ext>
            </a:extLst>
          </p:cNvPr>
          <p:cNvSpPr>
            <a:spLocks noGrp="1"/>
          </p:cNvSpPr>
          <p:nvPr>
            <p:ph type="body" idx="1"/>
          </p:nvPr>
        </p:nvSpPr>
        <p:spPr/>
        <p:txBody>
          <a:bodyPr/>
          <a:lstStyle/>
          <a:p>
            <a:r>
              <a:rPr lang="en-GB"/>
              <a:t>Climate Change Committee (CCC): UK Climate Change</a:t>
            </a:r>
          </a:p>
        </p:txBody>
      </p:sp>
      <p:sp>
        <p:nvSpPr>
          <p:cNvPr id="4" name="Title 3">
            <a:extLst>
              <a:ext uri="{FF2B5EF4-FFF2-40B4-BE49-F238E27FC236}">
                <a16:creationId xmlns:a16="http://schemas.microsoft.com/office/drawing/2014/main" id="{5838C312-8181-4612-A51E-55B0F827214A}"/>
              </a:ext>
            </a:extLst>
          </p:cNvPr>
          <p:cNvSpPr>
            <a:spLocks noGrp="1"/>
          </p:cNvSpPr>
          <p:nvPr>
            <p:ph type="title"/>
          </p:nvPr>
        </p:nvSpPr>
        <p:spPr/>
        <p:txBody>
          <a:bodyPr>
            <a:normAutofit fontScale="90000"/>
          </a:bodyPr>
          <a:lstStyle/>
          <a:p>
            <a:r>
              <a:rPr lang="en-GB">
                <a:latin typeface="Arial"/>
                <a:cs typeface="Arial"/>
              </a:rPr>
              <a:t>Summary film: from problems to solutions</a:t>
            </a:r>
          </a:p>
        </p:txBody>
      </p:sp>
      <p:pic>
        <p:nvPicPr>
          <p:cNvPr id="11" name="Picture 10">
            <a:extLst>
              <a:ext uri="{FF2B5EF4-FFF2-40B4-BE49-F238E27FC236}">
                <a16:creationId xmlns:a16="http://schemas.microsoft.com/office/drawing/2014/main" id="{4EE77644-61E6-4BD9-BB31-CF6423526377}"/>
              </a:ext>
            </a:extLst>
          </p:cNvPr>
          <p:cNvPicPr>
            <a:picLocks noChangeAspect="1"/>
          </p:cNvPicPr>
          <p:nvPr/>
        </p:nvPicPr>
        <p:blipFill rotWithShape="1">
          <a:blip r:embed="rId3"/>
          <a:srcRect l="3633" t="24021" r="68916" b="23870"/>
          <a:stretch/>
        </p:blipFill>
        <p:spPr>
          <a:xfrm>
            <a:off x="2977761" y="2625993"/>
            <a:ext cx="6530765" cy="3719008"/>
          </a:xfrm>
          <a:prstGeom prst="rect">
            <a:avLst/>
          </a:prstGeom>
        </p:spPr>
      </p:pic>
      <p:pic>
        <p:nvPicPr>
          <p:cNvPr id="5" name="Picture 4"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7955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BD437E-7CA5-4FD0-8329-7F17368F6076}"/>
              </a:ext>
            </a:extLst>
          </p:cNvPr>
          <p:cNvSpPr>
            <a:spLocks noGrp="1"/>
          </p:cNvSpPr>
          <p:nvPr>
            <p:ph type="title"/>
          </p:nvPr>
        </p:nvSpPr>
        <p:spPr>
          <a:xfrm>
            <a:off x="442912" y="907621"/>
            <a:ext cx="11306175" cy="1001983"/>
          </a:xfrm>
        </p:spPr>
        <p:txBody>
          <a:bodyPr>
            <a:normAutofit fontScale="90000"/>
          </a:bodyPr>
          <a:lstStyle/>
          <a:p>
            <a:r>
              <a:rPr lang="en-GB" b="1">
                <a:solidFill>
                  <a:srgbClr val="E6005B"/>
                </a:solidFill>
                <a:latin typeface="+mn-lt"/>
              </a:rPr>
              <a:t>Group actions for climate: what should you consider?  </a:t>
            </a:r>
          </a:p>
        </p:txBody>
      </p:sp>
      <p:graphicFrame>
        <p:nvGraphicFramePr>
          <p:cNvPr id="2" name="Diagram 1">
            <a:extLst>
              <a:ext uri="{FF2B5EF4-FFF2-40B4-BE49-F238E27FC236}">
                <a16:creationId xmlns:a16="http://schemas.microsoft.com/office/drawing/2014/main" id="{97B8A86C-4BB9-4DB9-B506-88932C7BA34C}"/>
              </a:ext>
            </a:extLst>
          </p:cNvPr>
          <p:cNvGraphicFramePr/>
          <p:nvPr>
            <p:extLst>
              <p:ext uri="{D42A27DB-BD31-4B8C-83A1-F6EECF244321}">
                <p14:modId xmlns:p14="http://schemas.microsoft.com/office/powerpoint/2010/main" val="2479770804"/>
              </p:ext>
            </p:extLst>
          </p:nvPr>
        </p:nvGraphicFramePr>
        <p:xfrm>
          <a:off x="269402" y="1909604"/>
          <a:ext cx="11628095" cy="3103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83F93073-CF25-4F33-A925-632A9C9EDC54}"/>
              </a:ext>
            </a:extLst>
          </p:cNvPr>
          <p:cNvSpPr txBox="1"/>
          <p:nvPr/>
        </p:nvSpPr>
        <p:spPr>
          <a:xfrm>
            <a:off x="3448183" y="5070757"/>
            <a:ext cx="5673686" cy="954107"/>
          </a:xfrm>
          <a:prstGeom prst="rect">
            <a:avLst/>
          </a:prstGeom>
          <a:noFill/>
          <a:ln>
            <a:solidFill>
              <a:schemeClr val="bg1"/>
            </a:solidFill>
          </a:ln>
        </p:spPr>
        <p:txBody>
          <a:bodyPr wrap="square" rtlCol="0">
            <a:spAutoFit/>
          </a:bodyPr>
          <a:lstStyle/>
          <a:p>
            <a:pPr algn="ctr"/>
            <a:r>
              <a:rPr lang="en-GB" sz="2800">
                <a:latin typeface="Arial" panose="020B0604020202020204" pitchFamily="34" charset="0"/>
                <a:cs typeface="Arial" panose="020B0604020202020204" pitchFamily="34" charset="0"/>
              </a:rPr>
              <a:t>Is the action practical and impactful? </a:t>
            </a:r>
          </a:p>
        </p:txBody>
      </p:sp>
      <p:sp>
        <p:nvSpPr>
          <p:cNvPr id="7" name="Left Bracket 6">
            <a:extLst>
              <a:ext uri="{FF2B5EF4-FFF2-40B4-BE49-F238E27FC236}">
                <a16:creationId xmlns:a16="http://schemas.microsoft.com/office/drawing/2014/main" id="{D53EA917-9C3E-4291-8F74-6E6C8A9749F1}"/>
              </a:ext>
            </a:extLst>
          </p:cNvPr>
          <p:cNvSpPr/>
          <p:nvPr/>
        </p:nvSpPr>
        <p:spPr>
          <a:xfrm rot="16200000">
            <a:off x="5977642" y="-490203"/>
            <a:ext cx="269400" cy="10054534"/>
          </a:xfrm>
          <a:prstGeom prst="leftBracket">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Arial" panose="020B0604020202020204" pitchFamily="34" charset="0"/>
              <a:cs typeface="Arial" panose="020B0604020202020204" pitchFamily="34" charset="0"/>
            </a:endParaRPr>
          </a:p>
        </p:txBody>
      </p:sp>
      <p:pic>
        <p:nvPicPr>
          <p:cNvPr id="6" name="Picture 2" descr="University-of-Worcester-logo - Herefordshire &amp;amp;amp; Worcestershire Chamber of  Commerce">
            <a:extLst>
              <a:ext uri="{FF2B5EF4-FFF2-40B4-BE49-F238E27FC236}">
                <a16:creationId xmlns:a16="http://schemas.microsoft.com/office/drawing/2014/main" id="{E1C3AC9E-8616-43D7-8884-D50BD26FFC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09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73533A-B7EA-4C01-8E67-55A90AAEB828}"/>
              </a:ext>
            </a:extLst>
          </p:cNvPr>
          <p:cNvSpPr>
            <a:spLocks noGrp="1"/>
          </p:cNvSpPr>
          <p:nvPr>
            <p:ph type="title"/>
          </p:nvPr>
        </p:nvSpPr>
        <p:spPr>
          <a:xfrm>
            <a:off x="496579" y="426497"/>
            <a:ext cx="11306175" cy="1001983"/>
          </a:xfrm>
        </p:spPr>
        <p:txBody>
          <a:bodyPr>
            <a:normAutofit/>
          </a:bodyPr>
          <a:lstStyle/>
          <a:p>
            <a:r>
              <a:rPr lang="en-GB" sz="4000" b="1">
                <a:solidFill>
                  <a:srgbClr val="E6005B"/>
                </a:solidFill>
                <a:latin typeface="+mn-lt"/>
              </a:rPr>
              <a:t>Group actions for climate: example ideas </a:t>
            </a:r>
          </a:p>
        </p:txBody>
      </p:sp>
      <p:pic>
        <p:nvPicPr>
          <p:cNvPr id="7" name="Picture 2" descr="University-of-Worcester-logo - Herefordshire &amp;amp;amp; Worcestershire Chamber of  Commerce">
            <a:extLst>
              <a:ext uri="{FF2B5EF4-FFF2-40B4-BE49-F238E27FC236}">
                <a16:creationId xmlns:a16="http://schemas.microsoft.com/office/drawing/2014/main" id="{9DAF113F-4C5C-4141-80BA-1906CE3FA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F11550D-C2B4-466C-BEE2-7BA5FBD9316F}"/>
              </a:ext>
            </a:extLst>
          </p:cNvPr>
          <p:cNvSpPr txBox="1"/>
          <p:nvPr/>
        </p:nvSpPr>
        <p:spPr>
          <a:xfrm>
            <a:off x="195101" y="2501970"/>
            <a:ext cx="4202083" cy="1384995"/>
          </a:xfrm>
          <a:prstGeom prst="rect">
            <a:avLst/>
          </a:prstGeom>
          <a:noFill/>
          <a:ln>
            <a:noFill/>
          </a:ln>
        </p:spPr>
        <p:txBody>
          <a:bodyPr wrap="square" rtlCol="0">
            <a:spAutoFit/>
          </a:bodyPr>
          <a:lstStyle/>
          <a:p>
            <a:pPr algn="ctr"/>
            <a:r>
              <a:rPr lang="en-GB" sz="2100" i="1">
                <a:solidFill>
                  <a:schemeClr val="tx1">
                    <a:lumMod val="65000"/>
                    <a:lumOff val="35000"/>
                  </a:schemeClr>
                </a:solidFill>
              </a:rPr>
              <a:t>‘I’m going to work with my team to strengthen sustainability requirements in our tendering processes’ </a:t>
            </a:r>
          </a:p>
        </p:txBody>
      </p:sp>
      <p:sp>
        <p:nvSpPr>
          <p:cNvPr id="9" name="TextBox 8">
            <a:extLst>
              <a:ext uri="{FF2B5EF4-FFF2-40B4-BE49-F238E27FC236}">
                <a16:creationId xmlns:a16="http://schemas.microsoft.com/office/drawing/2014/main" id="{D3062FEB-0A8D-4F66-BB75-6B43453B3D80}"/>
              </a:ext>
            </a:extLst>
          </p:cNvPr>
          <p:cNvSpPr txBox="1"/>
          <p:nvPr/>
        </p:nvSpPr>
        <p:spPr>
          <a:xfrm>
            <a:off x="7714211" y="2501160"/>
            <a:ext cx="3740863" cy="1384995"/>
          </a:xfrm>
          <a:prstGeom prst="rect">
            <a:avLst/>
          </a:prstGeom>
          <a:noFill/>
          <a:ln>
            <a:noFill/>
          </a:ln>
        </p:spPr>
        <p:txBody>
          <a:bodyPr wrap="square" rtlCol="0">
            <a:spAutoFit/>
          </a:bodyPr>
          <a:lstStyle/>
          <a:p>
            <a:pPr algn="ctr"/>
            <a:r>
              <a:rPr lang="en-GB" sz="2100" i="1">
                <a:solidFill>
                  <a:schemeClr val="tx1">
                    <a:lumMod val="65000"/>
                    <a:lumOff val="35000"/>
                  </a:schemeClr>
                </a:solidFill>
              </a:rPr>
              <a:t>‘I’m going to put forward the idea of sustainable investments and choosing green accounts to the Treasury team’ </a:t>
            </a:r>
          </a:p>
        </p:txBody>
      </p:sp>
      <p:sp>
        <p:nvSpPr>
          <p:cNvPr id="11" name="TextBox 10">
            <a:extLst>
              <a:ext uri="{FF2B5EF4-FFF2-40B4-BE49-F238E27FC236}">
                <a16:creationId xmlns:a16="http://schemas.microsoft.com/office/drawing/2014/main" id="{8F7237C5-A8F2-437D-8B88-A2A8EDCB2495}"/>
              </a:ext>
            </a:extLst>
          </p:cNvPr>
          <p:cNvSpPr txBox="1"/>
          <p:nvPr/>
        </p:nvSpPr>
        <p:spPr>
          <a:xfrm>
            <a:off x="3786906" y="1338027"/>
            <a:ext cx="4364247" cy="1061829"/>
          </a:xfrm>
          <a:prstGeom prst="rect">
            <a:avLst/>
          </a:prstGeom>
          <a:noFill/>
          <a:ln>
            <a:noFill/>
          </a:ln>
        </p:spPr>
        <p:txBody>
          <a:bodyPr wrap="square" rtlCol="0">
            <a:spAutoFit/>
          </a:bodyPr>
          <a:lstStyle/>
          <a:p>
            <a:pPr algn="ctr"/>
            <a:r>
              <a:rPr lang="en-GB" sz="2100" i="1">
                <a:solidFill>
                  <a:schemeClr val="tx1">
                    <a:lumMod val="65000"/>
                    <a:lumOff val="35000"/>
                  </a:schemeClr>
                </a:solidFill>
              </a:rPr>
              <a:t>‘I’m going to suggest that we start a de-branding and reusing/recycling process for workplace uniform’ </a:t>
            </a:r>
          </a:p>
        </p:txBody>
      </p:sp>
      <p:sp>
        <p:nvSpPr>
          <p:cNvPr id="12" name="TextBox 11">
            <a:extLst>
              <a:ext uri="{FF2B5EF4-FFF2-40B4-BE49-F238E27FC236}">
                <a16:creationId xmlns:a16="http://schemas.microsoft.com/office/drawing/2014/main" id="{96FE6FD6-41DD-4B43-83E2-781B272E53CB}"/>
              </a:ext>
            </a:extLst>
          </p:cNvPr>
          <p:cNvSpPr txBox="1"/>
          <p:nvPr/>
        </p:nvSpPr>
        <p:spPr>
          <a:xfrm>
            <a:off x="6811549" y="4676257"/>
            <a:ext cx="4111407" cy="1384995"/>
          </a:xfrm>
          <a:prstGeom prst="rect">
            <a:avLst/>
          </a:prstGeom>
          <a:noFill/>
          <a:ln>
            <a:noFill/>
          </a:ln>
        </p:spPr>
        <p:txBody>
          <a:bodyPr wrap="square" rtlCol="0">
            <a:spAutoFit/>
          </a:bodyPr>
          <a:lstStyle/>
          <a:p>
            <a:pPr algn="ctr"/>
            <a:r>
              <a:rPr lang="en-GB" sz="2100" i="1">
                <a:solidFill>
                  <a:schemeClr val="tx1">
                    <a:lumMod val="65000"/>
                    <a:lumOff val="35000"/>
                  </a:schemeClr>
                </a:solidFill>
              </a:rPr>
              <a:t>‘Dept. Children and Families annual conference for 200 students and staff. Sustainability theme golden thread’</a:t>
            </a:r>
          </a:p>
        </p:txBody>
      </p:sp>
      <p:sp>
        <p:nvSpPr>
          <p:cNvPr id="14" name="TextBox 13">
            <a:extLst>
              <a:ext uri="{FF2B5EF4-FFF2-40B4-BE49-F238E27FC236}">
                <a16:creationId xmlns:a16="http://schemas.microsoft.com/office/drawing/2014/main" id="{C9A2A905-A410-46FA-A695-4527175C1247}"/>
              </a:ext>
            </a:extLst>
          </p:cNvPr>
          <p:cNvSpPr txBox="1"/>
          <p:nvPr/>
        </p:nvSpPr>
        <p:spPr>
          <a:xfrm>
            <a:off x="1055270" y="4591166"/>
            <a:ext cx="4142591" cy="1061829"/>
          </a:xfrm>
          <a:prstGeom prst="rect">
            <a:avLst/>
          </a:prstGeom>
          <a:noFill/>
          <a:ln>
            <a:noFill/>
          </a:ln>
        </p:spPr>
        <p:txBody>
          <a:bodyPr wrap="square" lIns="91440" tIns="45720" rIns="91440" bIns="45720" rtlCol="0" anchor="t">
            <a:spAutoFit/>
          </a:bodyPr>
          <a:lstStyle/>
          <a:p>
            <a:pPr algn="ctr"/>
            <a:r>
              <a:rPr lang="en-GB" sz="2100" i="1">
                <a:solidFill>
                  <a:schemeClr val="tx1">
                    <a:lumMod val="65000"/>
                    <a:lumOff val="35000"/>
                  </a:schemeClr>
                </a:solidFill>
                <a:cs typeface="Calibri"/>
              </a:rPr>
              <a:t>'I'm going to work with my team to prepare a business case for electric grounds maintenance equipment'</a:t>
            </a:r>
          </a:p>
        </p:txBody>
      </p:sp>
      <p:pic>
        <p:nvPicPr>
          <p:cNvPr id="15" name="Graphic 14" descr="Lightbulb and gear outline">
            <a:extLst>
              <a:ext uri="{FF2B5EF4-FFF2-40B4-BE49-F238E27FC236}">
                <a16:creationId xmlns:a16="http://schemas.microsoft.com/office/drawing/2014/main" id="{62847E13-8A7B-4333-8FC3-2A885B9065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47634" y="2742600"/>
            <a:ext cx="2395189" cy="2035817"/>
          </a:xfrm>
          <a:prstGeom prst="rect">
            <a:avLst/>
          </a:prstGeom>
        </p:spPr>
      </p:pic>
    </p:spTree>
    <p:extLst>
      <p:ext uri="{BB962C8B-B14F-4D97-AF65-F5344CB8AC3E}">
        <p14:creationId xmlns:p14="http://schemas.microsoft.com/office/powerpoint/2010/main" val="9999976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20B3ED-391E-4586-90B3-231C41641C6D}"/>
              </a:ext>
            </a:extLst>
          </p:cNvPr>
          <p:cNvSpPr>
            <a:spLocks noGrp="1"/>
          </p:cNvSpPr>
          <p:nvPr>
            <p:ph type="title"/>
          </p:nvPr>
        </p:nvSpPr>
        <p:spPr>
          <a:xfrm>
            <a:off x="312829" y="682216"/>
            <a:ext cx="11666838" cy="1062644"/>
          </a:xfrm>
        </p:spPr>
        <p:txBody>
          <a:bodyPr vert="horz" lIns="91440" tIns="45720" rIns="91440" bIns="45720" rtlCol="0" anchor="ctr">
            <a:normAutofit/>
          </a:bodyPr>
          <a:lstStyle/>
          <a:p>
            <a:r>
              <a:rPr lang="en-US" sz="4000" b="1" kern="1200">
                <a:solidFill>
                  <a:srgbClr val="E6005B"/>
                </a:solidFill>
                <a:latin typeface="+mn-lt"/>
                <a:ea typeface="+mj-ea"/>
                <a:cs typeface="+mj-cs"/>
              </a:rPr>
              <a:t>Groups actions for climate change: activity</a:t>
            </a:r>
          </a:p>
        </p:txBody>
      </p:sp>
      <p:sp>
        <p:nvSpPr>
          <p:cNvPr id="2" name="Content Placeholder 1">
            <a:extLst>
              <a:ext uri="{FF2B5EF4-FFF2-40B4-BE49-F238E27FC236}">
                <a16:creationId xmlns:a16="http://schemas.microsoft.com/office/drawing/2014/main" id="{FBCA785A-0C1C-475C-A98F-2E084E9866D2}"/>
              </a:ext>
            </a:extLst>
          </p:cNvPr>
          <p:cNvSpPr>
            <a:spLocks noGrp="1"/>
          </p:cNvSpPr>
          <p:nvPr>
            <p:ph sz="half" idx="1"/>
          </p:nvPr>
        </p:nvSpPr>
        <p:spPr>
          <a:xfrm>
            <a:off x="575353" y="1772378"/>
            <a:ext cx="11219380" cy="3887942"/>
          </a:xfrm>
        </p:spPr>
        <p:txBody>
          <a:bodyPr vert="horz" lIns="91440" tIns="45720" rIns="91440" bIns="45720" rtlCol="0">
            <a:noAutofit/>
          </a:bodyPr>
          <a:lstStyle/>
          <a:p>
            <a:pPr marL="0" indent="0">
              <a:buNone/>
            </a:pPr>
            <a:endParaRPr lang="en-US" sz="5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Work together to develop ideas for group actions (relevant to the concerns highlighted in introductions) that each of you can take back to your teams at your organisation. </a:t>
            </a:r>
          </a:p>
          <a:p>
            <a:pPr marL="0" indent="0">
              <a:buNone/>
            </a:pPr>
            <a:endParaRPr lang="en-US" sz="800">
              <a:latin typeface="Arial" panose="020B0604020202020204" pitchFamily="34" charset="0"/>
              <a:cs typeface="Arial" panose="020B0604020202020204" pitchFamily="34" charset="0"/>
            </a:endParaRPr>
          </a:p>
          <a:p>
            <a:pPr marL="0" indent="0">
              <a:buNone/>
            </a:pPr>
            <a:r>
              <a:rPr lang="en-US" sz="2000" b="1">
                <a:latin typeface="Arial" panose="020B0604020202020204" pitchFamily="34" charset="0"/>
                <a:cs typeface="Arial" panose="020B0604020202020204" pitchFamily="34" charset="0"/>
              </a:rPr>
              <a:t>The purpose of this activity is to generate ideas for group actions that participants can take away and develop with colleagues after the training. </a:t>
            </a:r>
          </a:p>
          <a:p>
            <a:pPr marL="0" indent="0">
              <a:buNone/>
            </a:pPr>
            <a:endParaRPr lang="en-US" sz="800" b="1">
              <a:latin typeface="Arial" panose="020B0604020202020204" pitchFamily="34" charset="0"/>
              <a:cs typeface="Arial" panose="020B0604020202020204" pitchFamily="34" charset="0"/>
            </a:endParaRPr>
          </a:p>
        </p:txBody>
      </p:sp>
      <p:pic>
        <p:nvPicPr>
          <p:cNvPr id="4" name="Picture 2" descr="University-of-Worcester-logo - Herefordshire &amp;amp;amp; Worcestershire Chamber of  Commerce">
            <a:extLst>
              <a:ext uri="{FF2B5EF4-FFF2-40B4-BE49-F238E27FC236}">
                <a16:creationId xmlns:a16="http://schemas.microsoft.com/office/drawing/2014/main" id="{9DFA0844-1330-4E60-972A-DDCC93D25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4608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D92F9D-20EF-4EA5-8426-1C970690E973}"/>
              </a:ext>
            </a:extLst>
          </p:cNvPr>
          <p:cNvSpPr>
            <a:spLocks noGrp="1"/>
          </p:cNvSpPr>
          <p:nvPr>
            <p:ph sz="half" idx="1"/>
          </p:nvPr>
        </p:nvSpPr>
        <p:spPr>
          <a:xfrm>
            <a:off x="442913" y="1989138"/>
            <a:ext cx="11306174" cy="1813188"/>
          </a:xfrm>
        </p:spPr>
        <p:txBody>
          <a:bodyPr vert="horz" lIns="91440" tIns="45720" rIns="91440" bIns="45720" rtlCol="0" anchor="t">
            <a:normAutofit/>
          </a:bodyPr>
          <a:lstStyle/>
          <a:p>
            <a:pPr marL="0" indent="0">
              <a:buNone/>
            </a:pPr>
            <a:r>
              <a:rPr lang="en-US" sz="2100">
                <a:latin typeface="Arial" panose="020B0604020202020204" pitchFamily="34" charset="0"/>
                <a:cs typeface="Arial" panose="020B0604020202020204" pitchFamily="34" charset="0"/>
              </a:rPr>
              <a:t>Assessment forms are the </a:t>
            </a:r>
            <a:r>
              <a:rPr lang="en-US" sz="2100" b="1">
                <a:latin typeface="Arial" panose="020B0604020202020204" pitchFamily="34" charset="0"/>
                <a:cs typeface="Arial" panose="020B0604020202020204" pitchFamily="34" charset="0"/>
              </a:rPr>
              <a:t>only evidence </a:t>
            </a:r>
            <a:r>
              <a:rPr lang="en-US" sz="2100">
                <a:latin typeface="Arial" panose="020B0604020202020204" pitchFamily="34" charset="0"/>
                <a:cs typeface="Arial" panose="020B0604020202020204" pitchFamily="34" charset="0"/>
              </a:rPr>
              <a:t>that the Carbon Literacy Project uses to decide whether to certify learners – make sure your form reflects your understanding. </a:t>
            </a:r>
          </a:p>
          <a:p>
            <a:pPr marL="0" indent="0">
              <a:buNone/>
            </a:pPr>
            <a:r>
              <a:rPr lang="en-US" sz="2100">
                <a:latin typeface="Arial" panose="020B0604020202020204" pitchFamily="34" charset="0"/>
                <a:cs typeface="Arial" panose="020B0604020202020204" pitchFamily="34" charset="0"/>
              </a:rPr>
              <a:t>Your individual and group action should both be work-based (where possible), and it is important that your actions are measurable. In your response about individual and group action, try to include: </a:t>
            </a:r>
          </a:p>
          <a:p>
            <a:pPr marL="0" indent="0">
              <a:buNone/>
            </a:pPr>
            <a:endParaRPr lang="en-US" sz="210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557B8FAF-F1CD-4486-A739-57368F56FF3A}"/>
              </a:ext>
            </a:extLst>
          </p:cNvPr>
          <p:cNvSpPr>
            <a:spLocks noGrp="1"/>
          </p:cNvSpPr>
          <p:nvPr>
            <p:ph type="title"/>
          </p:nvPr>
        </p:nvSpPr>
        <p:spPr/>
        <p:txBody>
          <a:bodyPr>
            <a:normAutofit/>
          </a:bodyPr>
          <a:lstStyle/>
          <a:p>
            <a:r>
              <a:rPr lang="en-US" sz="4000" b="1">
                <a:solidFill>
                  <a:srgbClr val="E6005B"/>
                </a:solidFill>
                <a:latin typeface="+mn-lt"/>
              </a:rPr>
              <a:t>Assessment form guidance </a:t>
            </a:r>
          </a:p>
        </p:txBody>
      </p:sp>
      <p:pic>
        <p:nvPicPr>
          <p:cNvPr id="6" name="Graphic 5" descr="Thought outline">
            <a:extLst>
              <a:ext uri="{FF2B5EF4-FFF2-40B4-BE49-F238E27FC236}">
                <a16:creationId xmlns:a16="http://schemas.microsoft.com/office/drawing/2014/main" id="{CF51E335-3A95-48C2-95AD-B62803123F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73844" y="3601844"/>
            <a:ext cx="2822130" cy="2822130"/>
          </a:xfrm>
          <a:prstGeom prst="rect">
            <a:avLst/>
          </a:prstGeom>
        </p:spPr>
      </p:pic>
      <p:sp>
        <p:nvSpPr>
          <p:cNvPr id="8" name="TextBox 7">
            <a:extLst>
              <a:ext uri="{FF2B5EF4-FFF2-40B4-BE49-F238E27FC236}">
                <a16:creationId xmlns:a16="http://schemas.microsoft.com/office/drawing/2014/main" id="{33E5D85E-B7A5-4A60-A988-47EB651AA09B}"/>
              </a:ext>
            </a:extLst>
          </p:cNvPr>
          <p:cNvSpPr txBox="1"/>
          <p:nvPr/>
        </p:nvSpPr>
        <p:spPr>
          <a:xfrm>
            <a:off x="1100833" y="3955256"/>
            <a:ext cx="7073011" cy="1384995"/>
          </a:xfrm>
          <a:prstGeom prst="rect">
            <a:avLst/>
          </a:prstGeom>
          <a:noFill/>
        </p:spPr>
        <p:txBody>
          <a:bodyPr wrap="square">
            <a:spAutoFit/>
          </a:bodyPr>
          <a:lstStyle/>
          <a:p>
            <a:pPr marL="342900" indent="-342900">
              <a:buFont typeface="Wingdings" panose="05000000000000000000" pitchFamily="2" charset="2"/>
              <a:buChar char="ü"/>
            </a:pPr>
            <a:r>
              <a:rPr lang="en-US" sz="2100">
                <a:latin typeface="Arial" panose="020B0604020202020204" pitchFamily="34" charset="0"/>
                <a:cs typeface="Arial" panose="020B0604020202020204" pitchFamily="34" charset="0"/>
              </a:rPr>
              <a:t>What the </a:t>
            </a:r>
            <a:r>
              <a:rPr lang="en-US" sz="2100" b="1">
                <a:latin typeface="Arial" panose="020B0604020202020204" pitchFamily="34" charset="0"/>
                <a:cs typeface="Arial" panose="020B0604020202020204" pitchFamily="34" charset="0"/>
              </a:rPr>
              <a:t>action</a:t>
            </a:r>
            <a:r>
              <a:rPr lang="en-US" sz="2100">
                <a:latin typeface="Arial" panose="020B0604020202020204" pitchFamily="34" charset="0"/>
                <a:cs typeface="Arial" panose="020B0604020202020204" pitchFamily="34" charset="0"/>
              </a:rPr>
              <a:t> you’re pledging is (remember to try and keep this work-based) </a:t>
            </a:r>
          </a:p>
          <a:p>
            <a:pPr marL="342900" indent="-342900">
              <a:buFont typeface="Wingdings" panose="05000000000000000000" pitchFamily="2" charset="2"/>
              <a:buChar char="ü"/>
            </a:pPr>
            <a:r>
              <a:rPr lang="en-US" sz="2100">
                <a:latin typeface="Arial" panose="020B0604020202020204" pitchFamily="34" charset="0"/>
                <a:cs typeface="Arial" panose="020B0604020202020204" pitchFamily="34" charset="0"/>
              </a:rPr>
              <a:t>What </a:t>
            </a:r>
            <a:r>
              <a:rPr lang="en-US" sz="2100" b="1">
                <a:latin typeface="Arial" panose="020B0604020202020204" pitchFamily="34" charset="0"/>
                <a:cs typeface="Arial" panose="020B0604020202020204" pitchFamily="34" charset="0"/>
              </a:rPr>
              <a:t>steps</a:t>
            </a:r>
            <a:r>
              <a:rPr lang="en-US" sz="2100">
                <a:latin typeface="Arial" panose="020B0604020202020204" pitchFamily="34" charset="0"/>
                <a:cs typeface="Arial" panose="020B0604020202020204" pitchFamily="34" charset="0"/>
              </a:rPr>
              <a:t> you need to take to adopt it </a:t>
            </a:r>
          </a:p>
          <a:p>
            <a:pPr marL="342900" indent="-342900">
              <a:buFont typeface="Wingdings" panose="05000000000000000000" pitchFamily="2" charset="2"/>
              <a:buChar char="ü"/>
            </a:pPr>
            <a:r>
              <a:rPr lang="en-US" sz="2100">
                <a:latin typeface="Arial" panose="020B0604020202020204" pitchFamily="34" charset="0"/>
                <a:cs typeface="Arial" panose="020B0604020202020204" pitchFamily="34" charset="0"/>
              </a:rPr>
              <a:t>How you could </a:t>
            </a:r>
            <a:r>
              <a:rPr lang="en-US" sz="2100" b="1">
                <a:latin typeface="Arial" panose="020B0604020202020204" pitchFamily="34" charset="0"/>
                <a:cs typeface="Arial" panose="020B0604020202020204" pitchFamily="34" charset="0"/>
              </a:rPr>
              <a:t>evidence</a:t>
            </a:r>
            <a:r>
              <a:rPr lang="en-US" sz="2100">
                <a:latin typeface="Arial" panose="020B0604020202020204" pitchFamily="34" charset="0"/>
                <a:cs typeface="Arial" panose="020B0604020202020204" pitchFamily="34" charset="0"/>
              </a:rPr>
              <a:t> the impact of your action </a:t>
            </a:r>
          </a:p>
        </p:txBody>
      </p:sp>
      <p:pic>
        <p:nvPicPr>
          <p:cNvPr id="7" name="Picture 2" descr="University-of-Worcester-logo - Herefordshire &amp;amp;amp; Worcestershire Chamber of  Commerce">
            <a:extLst>
              <a:ext uri="{FF2B5EF4-FFF2-40B4-BE49-F238E27FC236}">
                <a16:creationId xmlns:a16="http://schemas.microsoft.com/office/drawing/2014/main" id="{DF12046C-1389-4697-ADEB-EF82BAC6AB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1897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EF020C-1BDD-4D11-AD5B-D01DCFBF42A6}"/>
              </a:ext>
            </a:extLst>
          </p:cNvPr>
          <p:cNvSpPr>
            <a:spLocks noGrp="1"/>
          </p:cNvSpPr>
          <p:nvPr>
            <p:ph sz="half" idx="1"/>
          </p:nvPr>
        </p:nvSpPr>
        <p:spPr/>
        <p:txBody>
          <a:bodyPr>
            <a:normAutofit/>
          </a:bodyPr>
          <a:lstStyle/>
          <a:p>
            <a:pPr marL="0" indent="0">
              <a:buNone/>
            </a:pPr>
            <a:r>
              <a:rPr lang="en-GB" sz="2400" dirty="0">
                <a:latin typeface="Arial" panose="020B0604020202020204" pitchFamily="34" charset="0"/>
                <a:cs typeface="Arial" panose="020B0604020202020204" pitchFamily="34" charset="0"/>
              </a:rPr>
              <a:t>We now have some time for you to open and begin your assessment form/ ask any questions you have about the training/ assessment. </a:t>
            </a:r>
          </a:p>
          <a:p>
            <a:pPr marL="0" indent="0">
              <a:buNone/>
            </a:pPr>
            <a:endParaRPr lang="en-GB" sz="2400" dirty="0">
              <a:latin typeface="Arial" panose="020B0604020202020204" pitchFamily="34" charset="0"/>
              <a:cs typeface="Arial" panose="020B0604020202020204" pitchFamily="34" charset="0"/>
            </a:endParaRPr>
          </a:p>
          <a:p>
            <a:pPr marL="0" indent="0">
              <a:buNone/>
            </a:pPr>
            <a:r>
              <a:rPr lang="en-GB" sz="2400" b="1" dirty="0">
                <a:latin typeface="Arial" panose="020B0604020202020204" pitchFamily="34" charset="0"/>
                <a:cs typeface="Arial" panose="020B0604020202020204" pitchFamily="34" charset="0"/>
              </a:rPr>
              <a:t>Assessment due date: 13 March 2023</a:t>
            </a:r>
            <a:endParaRPr lang="en-GB" sz="2400" b="1" baseline="30000" dirty="0">
              <a:latin typeface="Arial" panose="020B0604020202020204" pitchFamily="34" charset="0"/>
              <a:cs typeface="Arial" panose="020B0604020202020204" pitchFamily="34" charset="0"/>
            </a:endParaRPr>
          </a:p>
          <a:p>
            <a:pPr marL="0" indent="0">
              <a:buNone/>
            </a:pPr>
            <a:endParaRPr lang="en-GB" sz="2400" baseline="30000" dirty="0">
              <a:latin typeface="Arial" panose="020B0604020202020204" pitchFamily="34" charset="0"/>
              <a:cs typeface="Arial" panose="020B0604020202020204" pitchFamily="34" charset="0"/>
            </a:endParaRPr>
          </a:p>
          <a:p>
            <a:pPr marL="0" indent="0">
              <a:buNone/>
            </a:pPr>
            <a:endParaRPr lang="en-GB" sz="2400" baseline="30000" dirty="0">
              <a:latin typeface="Arial" panose="020B0604020202020204" pitchFamily="34" charset="0"/>
              <a:cs typeface="Arial" panose="020B0604020202020204" pitchFamily="34" charset="0"/>
            </a:endParaRPr>
          </a:p>
          <a:p>
            <a:pPr marL="0" indent="0">
              <a:buNone/>
            </a:pPr>
            <a:endParaRPr lang="en-GB" sz="24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71F9C91-2C0E-4543-A1EE-AF57AD704436}"/>
              </a:ext>
            </a:extLst>
          </p:cNvPr>
          <p:cNvSpPr>
            <a:spLocks noGrp="1"/>
          </p:cNvSpPr>
          <p:nvPr>
            <p:ph type="title"/>
          </p:nvPr>
        </p:nvSpPr>
        <p:spPr/>
        <p:txBody>
          <a:bodyPr>
            <a:normAutofit/>
          </a:bodyPr>
          <a:lstStyle/>
          <a:p>
            <a:r>
              <a:rPr lang="en-GB" sz="4000" b="1">
                <a:solidFill>
                  <a:srgbClr val="E6005B"/>
                </a:solidFill>
                <a:latin typeface="+mn-lt"/>
              </a:rPr>
              <a:t>Assessment form and questions</a:t>
            </a:r>
          </a:p>
        </p:txBody>
      </p:sp>
      <p:pic>
        <p:nvPicPr>
          <p:cNvPr id="7" name="Graphic 6" descr="Questions outline">
            <a:extLst>
              <a:ext uri="{FF2B5EF4-FFF2-40B4-BE49-F238E27FC236}">
                <a16:creationId xmlns:a16="http://schemas.microsoft.com/office/drawing/2014/main" id="{ED0ED48E-A134-43E7-9963-BCA187A472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024314" y="3722639"/>
            <a:ext cx="3724773" cy="2666558"/>
          </a:xfrm>
          <a:prstGeom prst="rect">
            <a:avLst/>
          </a:prstGeom>
        </p:spPr>
      </p:pic>
      <p:pic>
        <p:nvPicPr>
          <p:cNvPr id="5" name="Picture 2" descr="University-of-Worcester-logo - Herefordshire &amp;amp;amp; Worcestershire Chamber of  Commerce">
            <a:extLst>
              <a:ext uri="{FF2B5EF4-FFF2-40B4-BE49-F238E27FC236}">
                <a16:creationId xmlns:a16="http://schemas.microsoft.com/office/drawing/2014/main" id="{216188FC-4C93-4362-8A5C-98FE6C95F7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2071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3B8126-E257-4D2C-B1CE-F7EDF114D93F}"/>
              </a:ext>
            </a:extLst>
          </p:cNvPr>
          <p:cNvSpPr>
            <a:spLocks noGrp="1"/>
          </p:cNvSpPr>
          <p:nvPr>
            <p:ph sz="half" idx="1"/>
          </p:nvPr>
        </p:nvSpPr>
        <p:spPr/>
        <p:txBody>
          <a:bodyPr vert="horz" lIns="91440" tIns="45720" rIns="91440" bIns="45720" rtlCol="0" anchor="t">
            <a:normAutofit/>
          </a:bodyPr>
          <a:lstStyle/>
          <a:p>
            <a:pPr marL="0" indent="0">
              <a:buNone/>
            </a:pPr>
            <a:r>
              <a:rPr lang="en-US">
                <a:cs typeface="Calibri"/>
                <a:hlinkClick r:id="rId3"/>
              </a:rPr>
              <a:t>The Energy Saving Trust </a:t>
            </a:r>
            <a:endParaRPr lang="en-US">
              <a:cs typeface="Calibri"/>
              <a:hlinkClick r:id="rId4"/>
            </a:endParaRPr>
          </a:p>
          <a:p>
            <a:pPr marL="0" indent="0">
              <a:buNone/>
            </a:pPr>
            <a:r>
              <a:rPr lang="en-US">
                <a:cs typeface="Calibri"/>
                <a:hlinkClick r:id="rId5"/>
              </a:rPr>
              <a:t>The Carbon Trust</a:t>
            </a:r>
            <a:endParaRPr lang="en-US">
              <a:cs typeface="Calibri"/>
            </a:endParaRPr>
          </a:p>
          <a:p>
            <a:pPr marL="0" indent="0">
              <a:buNone/>
            </a:pPr>
            <a:r>
              <a:rPr lang="en-US">
                <a:cs typeface="Calibri"/>
                <a:hlinkClick r:id="rId4"/>
              </a:rPr>
              <a:t>Working from home: reducing your carbon footprint </a:t>
            </a:r>
          </a:p>
          <a:p>
            <a:pPr marL="0" indent="0">
              <a:buNone/>
            </a:pPr>
            <a:r>
              <a:rPr lang="en-US">
                <a:cs typeface="Calibri"/>
                <a:hlinkClick r:id="rId6"/>
              </a:rPr>
              <a:t>Environmental Sustainability – Worcester City Council </a:t>
            </a:r>
            <a:endParaRPr lang="en-US">
              <a:cs typeface="Calibri"/>
            </a:endParaRPr>
          </a:p>
          <a:p>
            <a:pPr marL="0" indent="0">
              <a:buNone/>
            </a:pPr>
            <a:r>
              <a:rPr lang="en-US">
                <a:cs typeface="Calibri"/>
                <a:hlinkClick r:id="rId7"/>
              </a:rPr>
              <a:t>Take Climate Action</a:t>
            </a:r>
            <a:endParaRPr lang="en-US">
              <a:cs typeface="Calibri"/>
            </a:endParaRPr>
          </a:p>
          <a:p>
            <a:pPr marL="0" indent="0">
              <a:buNone/>
            </a:pPr>
            <a:endParaRPr lang="en-US">
              <a:cs typeface="Calibri"/>
            </a:endParaRPr>
          </a:p>
        </p:txBody>
      </p:sp>
      <p:sp>
        <p:nvSpPr>
          <p:cNvPr id="3" name="Title 2">
            <a:extLst>
              <a:ext uri="{FF2B5EF4-FFF2-40B4-BE49-F238E27FC236}">
                <a16:creationId xmlns:a16="http://schemas.microsoft.com/office/drawing/2014/main" id="{9C753D72-D043-4E3B-B601-B2E454CF1543}"/>
              </a:ext>
            </a:extLst>
          </p:cNvPr>
          <p:cNvSpPr>
            <a:spLocks noGrp="1"/>
          </p:cNvSpPr>
          <p:nvPr>
            <p:ph type="title"/>
          </p:nvPr>
        </p:nvSpPr>
        <p:spPr/>
        <p:txBody>
          <a:bodyPr/>
          <a:lstStyle/>
          <a:p>
            <a:r>
              <a:rPr lang="en-US" b="1">
                <a:solidFill>
                  <a:srgbClr val="E6005B"/>
                </a:solidFill>
                <a:latin typeface="+mn-lt"/>
              </a:rPr>
              <a:t>Additional resources</a:t>
            </a:r>
          </a:p>
        </p:txBody>
      </p:sp>
      <p:pic>
        <p:nvPicPr>
          <p:cNvPr id="1030" name="Picture 6" descr="energy saving trust logo - edie Sustainability Leaders Awards 2022">
            <a:extLst>
              <a:ext uri="{FF2B5EF4-FFF2-40B4-BE49-F238E27FC236}">
                <a16:creationId xmlns:a16="http://schemas.microsoft.com/office/drawing/2014/main" id="{CE361B1D-5D0E-4C6D-ADE8-947B9DD1AD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3185" y="4298793"/>
            <a:ext cx="2555894" cy="19741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EF6659F-C265-4F82-81EF-0B03EF841BBE}"/>
              </a:ext>
            </a:extLst>
          </p:cNvPr>
          <p:cNvPicPr>
            <a:picLocks noChangeAspect="1"/>
          </p:cNvPicPr>
          <p:nvPr/>
        </p:nvPicPr>
        <p:blipFill rotWithShape="1">
          <a:blip r:embed="rId9"/>
          <a:srcRect t="15427" r="50728" b="8178"/>
          <a:stretch/>
        </p:blipFill>
        <p:spPr>
          <a:xfrm>
            <a:off x="7168598" y="4197511"/>
            <a:ext cx="4684662" cy="2267551"/>
          </a:xfrm>
          <a:prstGeom prst="rect">
            <a:avLst/>
          </a:prstGeom>
        </p:spPr>
      </p:pic>
      <p:pic>
        <p:nvPicPr>
          <p:cNvPr id="6" name="Picture 2" descr="University-of-Worcester-logo - Herefordshire &amp;amp;amp; Worcestershire Chamber of  Commerce">
            <a:extLst>
              <a:ext uri="{FF2B5EF4-FFF2-40B4-BE49-F238E27FC236}">
                <a16:creationId xmlns:a16="http://schemas.microsoft.com/office/drawing/2014/main" id="{13E6AE22-CC6C-4844-91F9-C7043AA7791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166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2">
            <a:extLst>
              <a:ext uri="{FF2B5EF4-FFF2-40B4-BE49-F238E27FC236}">
                <a16:creationId xmlns:a16="http://schemas.microsoft.com/office/drawing/2014/main" id="{4DCFD4A0-49C5-E44D-8532-6E88EFF8C44D}"/>
              </a:ext>
            </a:extLst>
          </p:cNvPr>
          <p:cNvPicPr>
            <a:picLocks noChangeAspect="1"/>
          </p:cNvPicPr>
          <p:nvPr/>
        </p:nvPicPr>
        <p:blipFill>
          <a:blip r:embed="rId3"/>
          <a:stretch>
            <a:fillRect/>
          </a:stretch>
        </p:blipFill>
        <p:spPr>
          <a:xfrm>
            <a:off x="9901262" y="3475131"/>
            <a:ext cx="1675650" cy="2582769"/>
          </a:xfrm>
          <a:prstGeom prst="rect">
            <a:avLst/>
          </a:prstGeom>
        </p:spPr>
      </p:pic>
      <p:sp>
        <p:nvSpPr>
          <p:cNvPr id="5" name="TextBox 4">
            <a:extLst>
              <a:ext uri="{FF2B5EF4-FFF2-40B4-BE49-F238E27FC236}">
                <a16:creationId xmlns:a16="http://schemas.microsoft.com/office/drawing/2014/main" id="{01FA6DA8-C4E1-4985-A963-33ECD2FF69A4}"/>
              </a:ext>
            </a:extLst>
          </p:cNvPr>
          <p:cNvSpPr txBox="1"/>
          <p:nvPr/>
        </p:nvSpPr>
        <p:spPr>
          <a:xfrm>
            <a:off x="506864" y="2291430"/>
            <a:ext cx="7817986" cy="3766470"/>
          </a:xfrm>
          <a:prstGeom prst="rect">
            <a:avLst/>
          </a:prstGeom>
          <a:noFill/>
        </p:spPr>
        <p:txBody>
          <a:bodyPr wrap="square" lIns="0" tIns="0" rIns="0" bIns="0" rtlCol="0" anchor="b" anchorCtr="0">
            <a:normAutofit fontScale="92500"/>
          </a:bodyPr>
          <a:lstStyle/>
          <a:p>
            <a:pPr marL="285750" indent="-285750">
              <a:buFont typeface="Arial" panose="020B0604020202020204" pitchFamily="34" charset="0"/>
              <a:buChar char="•"/>
            </a:pPr>
            <a:r>
              <a:rPr lang="en-GB" sz="2000">
                <a:hlinkClick r:id="rId4"/>
              </a:rPr>
              <a:t>How bad are bananas? The carbon footprint of everything by Mike Berners-Lee</a:t>
            </a:r>
            <a:endParaRPr lang="en-GB" sz="2000"/>
          </a:p>
          <a:p>
            <a:pPr marL="342900" indent="-342900">
              <a:buFont typeface="Arial" panose="020B0604020202020204" pitchFamily="34" charset="0"/>
              <a:buChar char="•"/>
            </a:pPr>
            <a:endParaRPr lang="en-GB" sz="2000">
              <a:cs typeface="Arial"/>
            </a:endParaRPr>
          </a:p>
          <a:p>
            <a:pPr marL="285750" indent="-285750">
              <a:buFont typeface="Arial" panose="020B0604020202020204" pitchFamily="34" charset="0"/>
              <a:buChar char="•"/>
            </a:pPr>
            <a:r>
              <a:rPr lang="en-GB" sz="2000">
                <a:cs typeface="Arial"/>
                <a:hlinkClick r:id="rId5"/>
              </a:rPr>
              <a:t>The Power of People – report by Jump and Arup </a:t>
            </a:r>
            <a:endParaRPr lang="en-GB" sz="2000">
              <a:cs typeface="Arial"/>
            </a:endParaRP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hlinkClick r:id="rId6"/>
              </a:rPr>
              <a:t>Can you reach net zero by 2050? Interactive game by the Financial Times</a:t>
            </a:r>
            <a:endParaRPr lang="en-GB" sz="2000"/>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hlinkClick r:id="rId7"/>
              </a:rPr>
              <a:t>Nine things you can do about climate change by Grantham Institute</a:t>
            </a:r>
            <a:endParaRPr lang="en-GB" sz="2000"/>
          </a:p>
          <a:p>
            <a:pPr marL="342900" indent="-342900">
              <a:buFont typeface="Arial" panose="020B0604020202020204" pitchFamily="34" charset="0"/>
              <a:buChar char="•"/>
            </a:pPr>
            <a:endParaRPr lang="en-GB" sz="2000"/>
          </a:p>
          <a:p>
            <a:pPr marL="285750" indent="-285750">
              <a:buFont typeface="Arial" panose="020B0604020202020204" pitchFamily="34" charset="0"/>
              <a:buChar char="•"/>
            </a:pPr>
            <a:r>
              <a:rPr lang="en-GB" sz="2000">
                <a:hlinkClick r:id="rId8"/>
              </a:rPr>
              <a:t>Adapting to a changing climate – video by the United Nations </a:t>
            </a:r>
            <a:endParaRPr lang="en-GB" sz="2000"/>
          </a:p>
          <a:p>
            <a:pPr marL="285750" indent="-285750">
              <a:buFont typeface="Arial" panose="020B0604020202020204" pitchFamily="34" charset="0"/>
              <a:buChar char="•"/>
            </a:pPr>
            <a:r>
              <a:rPr lang="en-GB" sz="2000"/>
              <a:t>https://www.sniffer.org.uk/blog/climate-change-risk-and-vulnerability-assessments</a:t>
            </a:r>
          </a:p>
          <a:p>
            <a:pPr marL="342900" indent="-342900">
              <a:buFont typeface="Arial" panose="020B0604020202020204" pitchFamily="34" charset="0"/>
              <a:buChar char="•"/>
            </a:pPr>
            <a:endParaRPr lang="en-GB" sz="2000"/>
          </a:p>
        </p:txBody>
      </p:sp>
      <p:sp>
        <p:nvSpPr>
          <p:cNvPr id="11" name="Title 10">
            <a:extLst>
              <a:ext uri="{FF2B5EF4-FFF2-40B4-BE49-F238E27FC236}">
                <a16:creationId xmlns:a16="http://schemas.microsoft.com/office/drawing/2014/main" id="{85DF447F-7E21-48A8-91DE-1BDF481C7103}"/>
              </a:ext>
            </a:extLst>
          </p:cNvPr>
          <p:cNvSpPr>
            <a:spLocks noGrp="1"/>
          </p:cNvSpPr>
          <p:nvPr>
            <p:ph type="title"/>
          </p:nvPr>
        </p:nvSpPr>
        <p:spPr/>
        <p:txBody>
          <a:bodyPr>
            <a:noAutofit/>
          </a:bodyPr>
          <a:lstStyle/>
          <a:p>
            <a:r>
              <a:rPr lang="en-GB" sz="3600"/>
              <a:t>Resources on climate change mitigation and adaptation</a:t>
            </a:r>
          </a:p>
        </p:txBody>
      </p:sp>
      <p:pic>
        <p:nvPicPr>
          <p:cNvPr id="6" name="Picture 5"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8325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versity-of-Worcester-logo - Herefordshire &amp;amp;amp; Worcestershire Chamber of  Commerce">
            <a:extLst>
              <a:ext uri="{FF2B5EF4-FFF2-40B4-BE49-F238E27FC236}">
                <a16:creationId xmlns:a16="http://schemas.microsoft.com/office/drawing/2014/main" id="{6CEDE927-049C-4504-9BC1-FCA35F33E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a:extLst>
              <a:ext uri="{FF2B5EF4-FFF2-40B4-BE49-F238E27FC236}">
                <a16:creationId xmlns:a16="http://schemas.microsoft.com/office/drawing/2014/main" id="{A9889847-F80C-F5EC-7DCD-7AACCD14CF26}"/>
              </a:ext>
            </a:extLst>
          </p:cNvPr>
          <p:cNvPicPr>
            <a:picLocks noChangeAspect="1"/>
          </p:cNvPicPr>
          <p:nvPr/>
        </p:nvPicPr>
        <p:blipFill>
          <a:blip r:embed="rId4"/>
          <a:stretch>
            <a:fillRect/>
          </a:stretch>
        </p:blipFill>
        <p:spPr>
          <a:xfrm>
            <a:off x="7141369" y="4762"/>
            <a:ext cx="5112543" cy="6836568"/>
          </a:xfrm>
          <a:prstGeom prst="rect">
            <a:avLst/>
          </a:prstGeom>
        </p:spPr>
      </p:pic>
      <p:sp>
        <p:nvSpPr>
          <p:cNvPr id="4" name="Rectangle 3">
            <a:extLst>
              <a:ext uri="{FF2B5EF4-FFF2-40B4-BE49-F238E27FC236}">
                <a16:creationId xmlns:a16="http://schemas.microsoft.com/office/drawing/2014/main" id="{FB1FFA00-D390-2FD7-5310-E6D5A2181B2B}"/>
              </a:ext>
            </a:extLst>
          </p:cNvPr>
          <p:cNvSpPr/>
          <p:nvPr/>
        </p:nvSpPr>
        <p:spPr>
          <a:xfrm>
            <a:off x="-65484" y="-5953"/>
            <a:ext cx="7215186" cy="685799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1">
            <a:extLst>
              <a:ext uri="{FF2B5EF4-FFF2-40B4-BE49-F238E27FC236}">
                <a16:creationId xmlns:a16="http://schemas.microsoft.com/office/drawing/2014/main" id="{DE0EF2A0-5FFE-AC6F-A2EF-B4D0274A3FC2}"/>
              </a:ext>
            </a:extLst>
          </p:cNvPr>
          <p:cNvSpPr txBox="1"/>
          <p:nvPr/>
        </p:nvSpPr>
        <p:spPr>
          <a:xfrm>
            <a:off x="479425" y="1291620"/>
            <a:ext cx="6268244" cy="390876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3200" b="1">
                <a:effectLst/>
                <a:latin typeface="+mj-lt"/>
              </a:rPr>
              <a:t>“Climate change is the single greatest threat to a sustainable future but, at the same time, addressing the climate challenge presents a golden opportunity to promote prosperity, security and a brighter future for all.”</a:t>
            </a:r>
          </a:p>
          <a:p>
            <a:pPr algn="l"/>
            <a:endParaRPr lang="en-GB" sz="3200" b="0" i="0">
              <a:effectLst/>
              <a:latin typeface="+mj-lt"/>
            </a:endParaRPr>
          </a:p>
          <a:p>
            <a:r>
              <a:rPr lang="en-GB" sz="2400" i="0">
                <a:effectLst/>
                <a:latin typeface="+mj-lt"/>
              </a:rPr>
              <a:t>Ban Ki-Moon, Former Secretary-General of UN</a:t>
            </a:r>
            <a:endParaRPr lang="en-GB" sz="2400">
              <a:latin typeface="+mj-lt"/>
            </a:endParaRPr>
          </a:p>
        </p:txBody>
      </p:sp>
      <p:pic>
        <p:nvPicPr>
          <p:cNvPr id="7" name="Picture 2" descr="University-of-Worcester-logo - Herefordshire &amp;amp;amp; Worcestershire Chamber of  Commerce">
            <a:extLst>
              <a:ext uri="{FF2B5EF4-FFF2-40B4-BE49-F238E27FC236}">
                <a16:creationId xmlns:a16="http://schemas.microsoft.com/office/drawing/2014/main" id="{BB26F162-19FE-1741-1722-FE67AF844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56" y="5907537"/>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100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456B59-AAAB-4BF8-A874-202F67AECA21}"/>
              </a:ext>
            </a:extLst>
          </p:cNvPr>
          <p:cNvSpPr>
            <a:spLocks noGrp="1"/>
          </p:cNvSpPr>
          <p:nvPr>
            <p:ph sz="half" idx="1"/>
          </p:nvPr>
        </p:nvSpPr>
        <p:spPr>
          <a:xfrm>
            <a:off x="442912" y="2042621"/>
            <a:ext cx="7366273" cy="3708400"/>
          </a:xfrm>
        </p:spPr>
        <p:txBody>
          <a:bodyPr>
            <a:normAutofit fontScale="85000" lnSpcReduction="10000"/>
          </a:bodyPr>
          <a:lstStyle/>
          <a:p>
            <a:pPr marL="0" indent="0">
              <a:buNone/>
            </a:pPr>
            <a:r>
              <a:rPr lang="en-GB">
                <a:latin typeface="Arial" panose="020B0604020202020204" pitchFamily="34" charset="0"/>
                <a:cs typeface="Arial" panose="020B0604020202020204" pitchFamily="34" charset="0"/>
              </a:rPr>
              <a:t>Mitigation refers to activities which </a:t>
            </a:r>
            <a:r>
              <a:rPr lang="en-GB" b="1">
                <a:latin typeface="Arial" panose="020B0604020202020204" pitchFamily="34" charset="0"/>
                <a:cs typeface="Arial" panose="020B0604020202020204" pitchFamily="34" charset="0"/>
              </a:rPr>
              <a:t>reduce the rate </a:t>
            </a:r>
            <a:r>
              <a:rPr lang="en-GB">
                <a:latin typeface="Arial" panose="020B0604020202020204" pitchFamily="34" charset="0"/>
                <a:cs typeface="Arial" panose="020B0604020202020204" pitchFamily="34" charset="0"/>
              </a:rPr>
              <a:t>of climate change. The focus is on:</a:t>
            </a:r>
          </a:p>
          <a:p>
            <a:pPr marL="0" indent="0">
              <a:buNone/>
            </a:pPr>
            <a:endParaRPr lang="en-GB">
              <a:latin typeface="Arial" panose="020B0604020202020204" pitchFamily="34" charset="0"/>
              <a:cs typeface="Arial" panose="020B0604020202020204" pitchFamily="34" charset="0"/>
            </a:endParaRPr>
          </a:p>
          <a:p>
            <a:pPr lvl="1"/>
            <a:r>
              <a:rPr lang="en-GB" sz="2800">
                <a:latin typeface="Arial" panose="020B0604020202020204" pitchFamily="34" charset="0"/>
                <a:cs typeface="Arial" panose="020B0604020202020204" pitchFamily="34" charset="0"/>
              </a:rPr>
              <a:t>reducing Green House Gas (GHG) emissions</a:t>
            </a:r>
          </a:p>
          <a:p>
            <a:pPr lvl="1"/>
            <a:r>
              <a:rPr lang="en-GB" sz="2800">
                <a:latin typeface="Arial" panose="020B0604020202020204" pitchFamily="34" charset="0"/>
                <a:cs typeface="Arial" panose="020B0604020202020204" pitchFamily="34" charset="0"/>
              </a:rPr>
              <a:t>preventing new GHG emissions being released</a:t>
            </a:r>
          </a:p>
          <a:p>
            <a:pPr lvl="1"/>
            <a:r>
              <a:rPr lang="en-GB" sz="2800">
                <a:latin typeface="Arial" panose="020B0604020202020204" pitchFamily="34" charset="0"/>
                <a:cs typeface="Arial" panose="020B0604020202020204" pitchFamily="34" charset="0"/>
              </a:rPr>
              <a:t>preserving and enhancing sinks and reservoirs of GHGs</a:t>
            </a:r>
          </a:p>
          <a:p>
            <a:pPr marL="457200" lvl="1" indent="0">
              <a:buNone/>
            </a:pPr>
            <a:endParaRPr lang="en-GB" sz="2800">
              <a:latin typeface="Arial" panose="020B0604020202020204" pitchFamily="34" charset="0"/>
              <a:cs typeface="Arial" panose="020B0604020202020204" pitchFamily="34" charset="0"/>
            </a:endParaRPr>
          </a:p>
          <a:p>
            <a:pPr marL="0" indent="0">
              <a:buNone/>
            </a:pPr>
            <a:r>
              <a:rPr lang="en-GB">
                <a:latin typeface="Arial" panose="020B0604020202020204" pitchFamily="34" charset="0"/>
                <a:cs typeface="Arial" panose="020B0604020202020204" pitchFamily="34" charset="0"/>
              </a:rPr>
              <a:t>Thereby preventing / reducing climate change and avoiding its impacts.</a:t>
            </a:r>
          </a:p>
          <a:p>
            <a:endParaRPr lang="en-GB"/>
          </a:p>
        </p:txBody>
      </p:sp>
      <p:sp>
        <p:nvSpPr>
          <p:cNvPr id="3" name="Title 2">
            <a:extLst>
              <a:ext uri="{FF2B5EF4-FFF2-40B4-BE49-F238E27FC236}">
                <a16:creationId xmlns:a16="http://schemas.microsoft.com/office/drawing/2014/main" id="{0798FC86-12C5-467B-8902-AF5F8329D453}"/>
              </a:ext>
            </a:extLst>
          </p:cNvPr>
          <p:cNvSpPr>
            <a:spLocks noGrp="1"/>
          </p:cNvSpPr>
          <p:nvPr>
            <p:ph type="title"/>
          </p:nvPr>
        </p:nvSpPr>
        <p:spPr/>
        <p:txBody>
          <a:bodyPr/>
          <a:lstStyle/>
          <a:p>
            <a:r>
              <a:rPr lang="en-US" b="1">
                <a:solidFill>
                  <a:srgbClr val="E6005B"/>
                </a:solidFill>
                <a:latin typeface="Arial" panose="020B0604020202020204" pitchFamily="34" charset="0"/>
                <a:ea typeface="Verdana"/>
                <a:cs typeface="Arial" panose="020B0604020202020204" pitchFamily="34" charset="0"/>
              </a:rPr>
              <a:t>What is climate change mitigation?</a:t>
            </a:r>
            <a:endParaRPr lang="en-GB"/>
          </a:p>
        </p:txBody>
      </p:sp>
      <p:pic>
        <p:nvPicPr>
          <p:cNvPr id="1026" name="Picture 2" descr="Solar panels now cost less. Thank government policy. - Vox">
            <a:extLst>
              <a:ext uri="{FF2B5EF4-FFF2-40B4-BE49-F238E27FC236}">
                <a16:creationId xmlns:a16="http://schemas.microsoft.com/office/drawing/2014/main" id="{4C52170F-914F-4D4E-9FDA-240427383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0724" y="1989138"/>
            <a:ext cx="2959893" cy="19732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and Central suspends train services during lockdown - BBC News">
            <a:extLst>
              <a:ext uri="{FF2B5EF4-FFF2-40B4-BE49-F238E27FC236}">
                <a16:creationId xmlns:a16="http://schemas.microsoft.com/office/drawing/2014/main" id="{AC74758C-6FBA-40FE-989D-745EB5883E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1241" y="4060830"/>
            <a:ext cx="3078053" cy="18544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552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35E309-74E6-4227-9A0A-FA034F614FFB}"/>
              </a:ext>
            </a:extLst>
          </p:cNvPr>
          <p:cNvSpPr>
            <a:spLocks noGrp="1"/>
          </p:cNvSpPr>
          <p:nvPr>
            <p:ph sz="half" idx="1"/>
          </p:nvPr>
        </p:nvSpPr>
        <p:spPr/>
        <p:txBody>
          <a:bodyPr/>
          <a:lstStyle/>
          <a:p>
            <a:r>
              <a:rPr lang="en-GB"/>
              <a:t>Reducing greenhouse gases is essential to prevent global temperatures exceeding 1.5ºC (and the catastrophic impacts that this would cause)</a:t>
            </a:r>
          </a:p>
        </p:txBody>
      </p:sp>
      <p:sp>
        <p:nvSpPr>
          <p:cNvPr id="3" name="Title 2">
            <a:extLst>
              <a:ext uri="{FF2B5EF4-FFF2-40B4-BE49-F238E27FC236}">
                <a16:creationId xmlns:a16="http://schemas.microsoft.com/office/drawing/2014/main" id="{C607CB5B-78B5-4EF0-B958-208954B901AD}"/>
              </a:ext>
            </a:extLst>
          </p:cNvPr>
          <p:cNvSpPr>
            <a:spLocks noGrp="1"/>
          </p:cNvSpPr>
          <p:nvPr>
            <p:ph type="title"/>
          </p:nvPr>
        </p:nvSpPr>
        <p:spPr/>
        <p:txBody>
          <a:bodyPr/>
          <a:lstStyle/>
          <a:p>
            <a:r>
              <a:rPr lang="en-GB"/>
              <a:t>Why is mitigation important?</a:t>
            </a:r>
          </a:p>
        </p:txBody>
      </p:sp>
      <p:pic>
        <p:nvPicPr>
          <p:cNvPr id="2050" name="Picture 2">
            <a:extLst>
              <a:ext uri="{FF2B5EF4-FFF2-40B4-BE49-F238E27FC236}">
                <a16:creationId xmlns:a16="http://schemas.microsoft.com/office/drawing/2014/main" id="{4CD2918B-70D1-415C-B1B9-725C8356C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3" y="3365639"/>
            <a:ext cx="5809609" cy="32206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FFD6FC2-A217-49E7-A874-106451F838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8724" y="3365638"/>
            <a:ext cx="5400364" cy="3220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187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ED7F63-9A72-4CBF-92CB-FD292ED23855}"/>
              </a:ext>
            </a:extLst>
          </p:cNvPr>
          <p:cNvSpPr>
            <a:spLocks noGrp="1"/>
          </p:cNvSpPr>
          <p:nvPr>
            <p:ph sz="half" idx="1"/>
          </p:nvPr>
        </p:nvSpPr>
        <p:spPr>
          <a:xfrm>
            <a:off x="442912" y="1694644"/>
            <a:ext cx="11306174" cy="4382734"/>
          </a:xfrm>
        </p:spPr>
        <p:txBody>
          <a:bodyPr vert="horz" lIns="0" tIns="45720" rIns="91440" bIns="45720" rtlCol="0" anchor="t">
            <a:normAutofit/>
          </a:bodyPr>
          <a:lstStyle/>
          <a:p>
            <a:pPr marL="0" indent="0">
              <a:buNone/>
            </a:pPr>
            <a:r>
              <a:rPr lang="en-GB" sz="2000">
                <a:latin typeface="Arial"/>
                <a:cs typeface="Arial"/>
              </a:rPr>
              <a:t>There are many high and low-tech solutions for mitigating climate change already in action, in progress or in R&amp;D phase. Examples include:</a:t>
            </a:r>
          </a:p>
          <a:p>
            <a:r>
              <a:rPr lang="en-GB" sz="2000">
                <a:latin typeface="Arial"/>
                <a:cs typeface="Arial"/>
              </a:rPr>
              <a:t>Renewable energies and Heat Networks</a:t>
            </a:r>
          </a:p>
          <a:p>
            <a:r>
              <a:rPr lang="en-GB" sz="2000"/>
              <a:t>Electric heat pumps (ground, air, water)</a:t>
            </a:r>
          </a:p>
          <a:p>
            <a:r>
              <a:rPr lang="en-GB" sz="2000">
                <a:latin typeface="Arial"/>
                <a:cs typeface="Arial"/>
              </a:rPr>
              <a:t>Electric vehicles</a:t>
            </a:r>
          </a:p>
          <a:p>
            <a:r>
              <a:rPr lang="en-GB" sz="2000"/>
              <a:t>Hydrogen for HGVs</a:t>
            </a:r>
          </a:p>
          <a:p>
            <a:r>
              <a:rPr lang="en-GB" sz="2000">
                <a:latin typeface="Arial"/>
                <a:cs typeface="Arial"/>
              </a:rPr>
              <a:t>Afforestation/reforestation and peat restoration &amp; rewilding</a:t>
            </a:r>
          </a:p>
          <a:p>
            <a:r>
              <a:rPr lang="en-GB" sz="2000">
                <a:latin typeface="Arial"/>
                <a:cs typeface="Arial"/>
              </a:rPr>
              <a:t>Improved public transport hubs and cycle networks</a:t>
            </a:r>
          </a:p>
          <a:p>
            <a:r>
              <a:rPr lang="en-GB" sz="2000">
                <a:latin typeface="Arial"/>
                <a:cs typeface="Arial"/>
              </a:rPr>
              <a:t>Carbon capture and storage</a:t>
            </a:r>
          </a:p>
          <a:p>
            <a:endParaRPr lang="en-GB" sz="2000">
              <a:latin typeface="Arial"/>
              <a:cs typeface="Arial"/>
            </a:endParaRPr>
          </a:p>
        </p:txBody>
      </p:sp>
      <p:sp>
        <p:nvSpPr>
          <p:cNvPr id="3" name="Title 2">
            <a:extLst>
              <a:ext uri="{FF2B5EF4-FFF2-40B4-BE49-F238E27FC236}">
                <a16:creationId xmlns:a16="http://schemas.microsoft.com/office/drawing/2014/main" id="{0F3E9499-B16A-433A-BDAB-EFECD5277C27}"/>
              </a:ext>
            </a:extLst>
          </p:cNvPr>
          <p:cNvSpPr>
            <a:spLocks noGrp="1"/>
          </p:cNvSpPr>
          <p:nvPr>
            <p:ph type="title"/>
          </p:nvPr>
        </p:nvSpPr>
        <p:spPr>
          <a:xfrm>
            <a:off x="442912" y="692661"/>
            <a:ext cx="11306175" cy="1001983"/>
          </a:xfrm>
        </p:spPr>
        <p:txBody>
          <a:bodyPr>
            <a:normAutofit/>
          </a:bodyPr>
          <a:lstStyle/>
          <a:p>
            <a:r>
              <a:rPr lang="en-GB" sz="4000">
                <a:latin typeface="Arial"/>
                <a:cs typeface="Arial"/>
              </a:rPr>
              <a:t>Solutions - mitigating climate change </a:t>
            </a:r>
            <a:endParaRPr lang="en-GB" sz="4000"/>
          </a:p>
        </p:txBody>
      </p:sp>
      <p:pic>
        <p:nvPicPr>
          <p:cNvPr id="9" name="Graphic 8" descr="Wind Turbines outline">
            <a:extLst>
              <a:ext uri="{FF2B5EF4-FFF2-40B4-BE49-F238E27FC236}">
                <a16:creationId xmlns:a16="http://schemas.microsoft.com/office/drawing/2014/main" id="{2B717538-9A22-431F-B372-7280C78DF5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18600" y="2183413"/>
            <a:ext cx="1351402" cy="1351402"/>
          </a:xfrm>
          <a:prstGeom prst="rect">
            <a:avLst/>
          </a:prstGeom>
        </p:spPr>
      </p:pic>
      <p:pic>
        <p:nvPicPr>
          <p:cNvPr id="13" name="Graphic 12" descr="Cycling outline">
            <a:extLst>
              <a:ext uri="{FF2B5EF4-FFF2-40B4-BE49-F238E27FC236}">
                <a16:creationId xmlns:a16="http://schemas.microsoft.com/office/drawing/2014/main" id="{75490ACD-FAA5-428B-918F-64774405F1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90289" y="5256273"/>
            <a:ext cx="1351402" cy="1351402"/>
          </a:xfrm>
          <a:prstGeom prst="rect">
            <a:avLst/>
          </a:prstGeom>
        </p:spPr>
      </p:pic>
      <p:pic>
        <p:nvPicPr>
          <p:cNvPr id="15" name="Graphic 14" descr="Truck outline">
            <a:extLst>
              <a:ext uri="{FF2B5EF4-FFF2-40B4-BE49-F238E27FC236}">
                <a16:creationId xmlns:a16="http://schemas.microsoft.com/office/drawing/2014/main" id="{4743C089-E9D5-42CE-81B2-085077B3BC2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53841" y="2798367"/>
            <a:ext cx="1472896" cy="1472896"/>
          </a:xfrm>
          <a:prstGeom prst="rect">
            <a:avLst/>
          </a:prstGeom>
        </p:spPr>
      </p:pic>
      <p:pic>
        <p:nvPicPr>
          <p:cNvPr id="17" name="Graphic 16" descr="Tree With Roots outline">
            <a:extLst>
              <a:ext uri="{FF2B5EF4-FFF2-40B4-BE49-F238E27FC236}">
                <a16:creationId xmlns:a16="http://schemas.microsoft.com/office/drawing/2014/main" id="{823A3025-2A9B-4E66-922C-72269CCF6BD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21943" y="4595522"/>
            <a:ext cx="1351402" cy="1351402"/>
          </a:xfrm>
          <a:prstGeom prst="rect">
            <a:avLst/>
          </a:prstGeom>
        </p:spPr>
      </p:pic>
      <p:pic>
        <p:nvPicPr>
          <p:cNvPr id="8" name="Picture 7"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632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FA8770-832F-41EE-BC3B-4C3FC3D8ECDA}"/>
              </a:ext>
            </a:extLst>
          </p:cNvPr>
          <p:cNvSpPr>
            <a:spLocks noGrp="1"/>
          </p:cNvSpPr>
          <p:nvPr>
            <p:ph sz="half" idx="1"/>
          </p:nvPr>
        </p:nvSpPr>
        <p:spPr>
          <a:xfrm>
            <a:off x="442913" y="2033206"/>
            <a:ext cx="11306174" cy="3708400"/>
          </a:xfrm>
        </p:spPr>
        <p:txBody>
          <a:bodyPr vert="horz" lIns="91440" tIns="45720" rIns="91440" bIns="45720" rtlCol="0" anchor="t">
            <a:normAutofit/>
          </a:bodyPr>
          <a:lstStyle/>
          <a:p>
            <a:pPr marL="0" indent="0">
              <a:buNone/>
            </a:pPr>
            <a:r>
              <a:rPr lang="en-GB" sz="2300">
                <a:latin typeface="Arial" panose="020B0604020202020204" pitchFamily="34" charset="0"/>
                <a:cs typeface="Arial" panose="020B0604020202020204" pitchFamily="34" charset="0"/>
              </a:rPr>
              <a:t>Responsibility for mitigating climate change is linked to multiple stakeholders:</a:t>
            </a:r>
          </a:p>
          <a:p>
            <a:pPr marL="0" indent="0">
              <a:buNone/>
            </a:pPr>
            <a:endParaRPr lang="en-GB" sz="2300">
              <a:latin typeface="Arial" panose="020B0604020202020204" pitchFamily="34" charset="0"/>
              <a:cs typeface="Arial" panose="020B0604020202020204" pitchFamily="34" charset="0"/>
            </a:endParaRPr>
          </a:p>
          <a:p>
            <a:pPr lvl="1"/>
            <a:r>
              <a:rPr lang="en-GB" sz="2300">
                <a:latin typeface="Arial" panose="020B0604020202020204" pitchFamily="34" charset="0"/>
                <a:cs typeface="Arial" panose="020B0604020202020204" pitchFamily="34" charset="0"/>
              </a:rPr>
              <a:t>Global institutions</a:t>
            </a:r>
          </a:p>
          <a:p>
            <a:pPr lvl="1"/>
            <a:r>
              <a:rPr lang="en-GB" sz="2300">
                <a:latin typeface="Arial" panose="020B0604020202020204" pitchFamily="34" charset="0"/>
                <a:cs typeface="Arial" panose="020B0604020202020204" pitchFamily="34" charset="0"/>
              </a:rPr>
              <a:t>Governments national and local - e.g. public services</a:t>
            </a:r>
          </a:p>
          <a:p>
            <a:pPr lvl="1"/>
            <a:r>
              <a:rPr lang="en-GB" sz="2300">
                <a:latin typeface="Arial" panose="020B0604020202020204" pitchFamily="34" charset="0"/>
                <a:cs typeface="Arial" panose="020B0604020202020204" pitchFamily="34" charset="0"/>
              </a:rPr>
              <a:t>Businesses (of all sizes in all sectors)</a:t>
            </a:r>
          </a:p>
          <a:p>
            <a:pPr lvl="1"/>
            <a:r>
              <a:rPr lang="en-GB" sz="2300">
                <a:latin typeface="Arial" panose="020B0604020202020204" pitchFamily="34" charset="0"/>
                <a:cs typeface="Arial" panose="020B0604020202020204" pitchFamily="34" charset="0"/>
              </a:rPr>
              <a:t>Non-Government Organisations (of all sizes in all sectors)</a:t>
            </a:r>
          </a:p>
          <a:p>
            <a:pPr lvl="1"/>
            <a:r>
              <a:rPr lang="en-GB" sz="2300">
                <a:latin typeface="Arial" panose="020B0604020202020204" pitchFamily="34" charset="0"/>
                <a:cs typeface="Arial" panose="020B0604020202020204" pitchFamily="34" charset="0"/>
              </a:rPr>
              <a:t>Individuals</a:t>
            </a:r>
          </a:p>
          <a:p>
            <a:pPr lvl="1"/>
            <a:endParaRPr lang="en-GB" sz="230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87195A5A-0FB4-44FE-907D-335D3AC20100}"/>
              </a:ext>
            </a:extLst>
          </p:cNvPr>
          <p:cNvSpPr>
            <a:spLocks noGrp="1"/>
          </p:cNvSpPr>
          <p:nvPr>
            <p:ph type="title"/>
          </p:nvPr>
        </p:nvSpPr>
        <p:spPr/>
        <p:txBody>
          <a:bodyPr>
            <a:normAutofit fontScale="90000"/>
          </a:bodyPr>
          <a:lstStyle/>
          <a:p>
            <a:r>
              <a:rPr lang="en-GB" b="1">
                <a:solidFill>
                  <a:srgbClr val="E6005B"/>
                </a:solidFill>
                <a:latin typeface="Arial"/>
                <a:cs typeface="Arial"/>
              </a:rPr>
              <a:t>Responsibility for mitigating climate change</a:t>
            </a:r>
          </a:p>
        </p:txBody>
      </p:sp>
      <p:sp>
        <p:nvSpPr>
          <p:cNvPr id="5" name="TextBox 4">
            <a:extLst>
              <a:ext uri="{FF2B5EF4-FFF2-40B4-BE49-F238E27FC236}">
                <a16:creationId xmlns:a16="http://schemas.microsoft.com/office/drawing/2014/main" id="{79589E4C-F3A4-4DAE-B7EB-5AF70C9DCD00}"/>
              </a:ext>
            </a:extLst>
          </p:cNvPr>
          <p:cNvSpPr txBox="1"/>
          <p:nvPr/>
        </p:nvSpPr>
        <p:spPr>
          <a:xfrm>
            <a:off x="1361591" y="5387954"/>
            <a:ext cx="9468816" cy="584775"/>
          </a:xfrm>
          <a:prstGeom prst="rect">
            <a:avLst/>
          </a:prstGeom>
          <a:noFill/>
        </p:spPr>
        <p:txBody>
          <a:bodyPr wrap="square" rtlCol="0">
            <a:spAutoFit/>
          </a:bodyPr>
          <a:lstStyle/>
          <a:p>
            <a:r>
              <a:rPr lang="en-GB" sz="3200" b="1">
                <a:solidFill>
                  <a:srgbClr val="E6005B"/>
                </a:solidFill>
                <a:latin typeface="Arial" panose="020B0604020202020204" pitchFamily="34" charset="0"/>
                <a:cs typeface="Arial" panose="020B0604020202020204" pitchFamily="34" charset="0"/>
              </a:rPr>
              <a:t>“Our choices matter both at home and at work ”</a:t>
            </a:r>
          </a:p>
        </p:txBody>
      </p:sp>
      <p:pic>
        <p:nvPicPr>
          <p:cNvPr id="6" name="Picture 5"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969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a:xfrm>
            <a:off x="442913" y="800100"/>
            <a:ext cx="11192040" cy="1001983"/>
          </a:xfrm>
        </p:spPr>
        <p:txBody>
          <a:bodyPr>
            <a:noAutofit/>
          </a:bodyPr>
          <a:lstStyle/>
          <a:p>
            <a:r>
              <a:rPr lang="en-US" sz="3600" b="1">
                <a:solidFill>
                  <a:srgbClr val="E6005B"/>
                </a:solidFill>
                <a:latin typeface="Arial" panose="020B0604020202020204" pitchFamily="34" charset="0"/>
                <a:ea typeface="Verdana"/>
                <a:cs typeface="Arial" panose="020B0604020202020204" pitchFamily="34" charset="0"/>
              </a:rPr>
              <a:t>What is being done at a global level to mitigate climate change?</a:t>
            </a:r>
            <a:endParaRPr lang="en-US" sz="3600">
              <a:solidFill>
                <a:srgbClr val="E6005B"/>
              </a:solidFill>
              <a:latin typeface="Arial" panose="020B0604020202020204" pitchFamily="34" charset="0"/>
              <a:cs typeface="Arial" panose="020B0604020202020204" pitchFamily="34" charset="0"/>
            </a:endParaRPr>
          </a:p>
        </p:txBody>
      </p:sp>
      <p:sp>
        <p:nvSpPr>
          <p:cNvPr id="2" name="Content Placeholder 2">
            <a:extLst>
              <a:ext uri="{FF2B5EF4-FFF2-40B4-BE49-F238E27FC236}">
                <a16:creationId xmlns:a16="http://schemas.microsoft.com/office/drawing/2014/main" id="{3E4AF152-B7DD-40AC-B2B6-C9310751CC69}"/>
              </a:ext>
            </a:extLst>
          </p:cNvPr>
          <p:cNvSpPr>
            <a:spLocks noGrp="1"/>
          </p:cNvSpPr>
          <p:nvPr>
            <p:ph sz="half" idx="1"/>
          </p:nvPr>
        </p:nvSpPr>
        <p:spPr>
          <a:xfrm>
            <a:off x="442913" y="2151303"/>
            <a:ext cx="6755553" cy="2904615"/>
          </a:xfrm>
        </p:spPr>
        <p:txBody>
          <a:bodyPr vert="horz" lIns="91440" tIns="45720" rIns="91440" bIns="45720" rtlCol="0" anchor="t">
            <a:normAutofit/>
          </a:bodyPr>
          <a:lstStyle/>
          <a:p>
            <a:pPr marL="0" indent="0">
              <a:buNone/>
            </a:pPr>
            <a:r>
              <a:rPr lang="en-US" sz="2000">
                <a:latin typeface="Arial" panose="020B0604020202020204" pitchFamily="34" charset="0"/>
                <a:cs typeface="Arial" panose="020B0604020202020204" pitchFamily="34" charset="0"/>
              </a:rPr>
              <a:t>Global governance to mitigate climate change via the UN.</a:t>
            </a:r>
          </a:p>
          <a:p>
            <a:pPr marL="0" indent="0">
              <a:buNone/>
            </a:pPr>
            <a:r>
              <a:rPr lang="en-US" sz="2000">
                <a:latin typeface="Arial" panose="020B0604020202020204" pitchFamily="34" charset="0"/>
                <a:cs typeface="Arial" panose="020B0604020202020204" pitchFamily="34" charset="0"/>
              </a:rPr>
              <a:t>Key events and actions include:</a:t>
            </a:r>
          </a:p>
          <a:p>
            <a:pPr marL="598805" lvl="1" indent="-141605">
              <a:buFont typeface="Arial"/>
              <a:buChar char="•"/>
            </a:pPr>
            <a:r>
              <a:rPr lang="en-US" sz="1800">
                <a:latin typeface="Arial" panose="020B0604020202020204" pitchFamily="34" charset="0"/>
                <a:cs typeface="Arial" panose="020B0604020202020204" pitchFamily="34" charset="0"/>
              </a:rPr>
              <a:t>Launch of Intergovernmental Panel on Climate Change (IPCC) (1988)</a:t>
            </a:r>
          </a:p>
          <a:p>
            <a:pPr marL="598805" lvl="1" indent="-141605">
              <a:buFont typeface="Arial"/>
              <a:buChar char="•"/>
            </a:pPr>
            <a:r>
              <a:rPr lang="en-US" sz="1800">
                <a:latin typeface="Arial" panose="020B0604020202020204" pitchFamily="34" charset="0"/>
                <a:cs typeface="Arial" panose="020B0604020202020204" pitchFamily="34" charset="0"/>
              </a:rPr>
              <a:t>Kyoto Protocol (1997)</a:t>
            </a:r>
          </a:p>
          <a:p>
            <a:pPr marL="598805" lvl="1" indent="-141605">
              <a:buFont typeface="Arial"/>
              <a:buChar char="•"/>
            </a:pPr>
            <a:r>
              <a:rPr lang="en-US" sz="1800">
                <a:latin typeface="Arial" panose="020B0604020202020204" pitchFamily="34" charset="0"/>
                <a:cs typeface="Arial" panose="020B0604020202020204" pitchFamily="34" charset="0"/>
              </a:rPr>
              <a:t>Paris Agreement (2015) </a:t>
            </a:r>
          </a:p>
          <a:p>
            <a:pPr marL="598805" lvl="1" indent="-141605">
              <a:buFont typeface="Arial"/>
              <a:buChar char="•"/>
            </a:pPr>
            <a:r>
              <a:rPr lang="en-US" sz="1800">
                <a:latin typeface="Arial" panose="020B0604020202020204" pitchFamily="34" charset="0"/>
                <a:ea typeface="+mn-lt"/>
                <a:cs typeface="Arial" panose="020B0604020202020204" pitchFamily="34" charset="0"/>
              </a:rPr>
              <a:t>Annual COPs attended by nearly all countries – most recent COP 27 Egypt </a:t>
            </a:r>
          </a:p>
          <a:p>
            <a:pPr marL="598805" lvl="1" indent="-141605">
              <a:buFont typeface="Arial"/>
              <a:buChar char="•"/>
            </a:pPr>
            <a:r>
              <a:rPr lang="en-US" sz="1800">
                <a:latin typeface="Arial" panose="020B0604020202020204" pitchFamily="34" charset="0"/>
                <a:ea typeface="+mn-lt"/>
                <a:cs typeface="Arial" panose="020B0604020202020204" pitchFamily="34" charset="0"/>
              </a:rPr>
              <a:t>COP28 United Arab Emirates</a:t>
            </a:r>
          </a:p>
          <a:p>
            <a:pPr marL="598805" lvl="1" indent="-141605">
              <a:buFont typeface="Arial"/>
              <a:buChar char="•"/>
            </a:pPr>
            <a:endParaRPr lang="en-US" sz="1800">
              <a:latin typeface="Arial" panose="020B0604020202020204" pitchFamily="34" charset="0"/>
              <a:ea typeface="+mn-lt"/>
              <a:cs typeface="Arial" panose="020B0604020202020204" pitchFamily="34" charset="0"/>
            </a:endParaRPr>
          </a:p>
          <a:p>
            <a:pPr marL="457200" lvl="1" indent="0">
              <a:buNone/>
            </a:pPr>
            <a:endParaRPr lang="en-US" sz="1800">
              <a:latin typeface="Arial" panose="020B0604020202020204" pitchFamily="34" charset="0"/>
              <a:ea typeface="+mn-lt"/>
              <a:cs typeface="Arial" panose="020B0604020202020204" pitchFamily="34" charset="0"/>
            </a:endParaRPr>
          </a:p>
        </p:txBody>
      </p:sp>
      <p:grpSp>
        <p:nvGrpSpPr>
          <p:cNvPr id="6" name="Group 5">
            <a:extLst>
              <a:ext uri="{FF2B5EF4-FFF2-40B4-BE49-F238E27FC236}">
                <a16:creationId xmlns:a16="http://schemas.microsoft.com/office/drawing/2014/main" id="{F385D5C8-3A1C-445B-9CEF-D346B75256E4}"/>
              </a:ext>
            </a:extLst>
          </p:cNvPr>
          <p:cNvGrpSpPr/>
          <p:nvPr/>
        </p:nvGrpSpPr>
        <p:grpSpPr>
          <a:xfrm>
            <a:off x="7225748" y="1947275"/>
            <a:ext cx="4750904" cy="4110625"/>
            <a:chOff x="7225748" y="1947275"/>
            <a:chExt cx="4750904" cy="4110625"/>
          </a:xfrm>
        </p:grpSpPr>
        <p:pic>
          <p:nvPicPr>
            <p:cNvPr id="4" name="Google Shape;401;g8bbfb09f35_0_9">
              <a:extLst>
                <a:ext uri="{FF2B5EF4-FFF2-40B4-BE49-F238E27FC236}">
                  <a16:creationId xmlns:a16="http://schemas.microsoft.com/office/drawing/2014/main" id="{F2742DBF-D3C0-4CCE-8E58-919DB9B0F929}"/>
                </a:ext>
              </a:extLst>
            </p:cNvPr>
            <p:cNvPicPr preferRelativeResize="0">
              <a:picLocks/>
            </p:cNvPicPr>
            <p:nvPr/>
          </p:nvPicPr>
          <p:blipFill rotWithShape="1">
            <a:blip r:embed="rId3">
              <a:alphaModFix/>
            </a:blip>
            <a:srcRect/>
            <a:stretch/>
          </p:blipFill>
          <p:spPr>
            <a:xfrm>
              <a:off x="7225748" y="2131941"/>
              <a:ext cx="4750904" cy="3925959"/>
            </a:xfrm>
            <a:prstGeom prst="rect">
              <a:avLst/>
            </a:prstGeom>
            <a:noFill/>
            <a:ln>
              <a:noFill/>
            </a:ln>
          </p:spPr>
        </p:pic>
        <p:sp>
          <p:nvSpPr>
            <p:cNvPr id="5" name="TextBox 4">
              <a:extLst>
                <a:ext uri="{FF2B5EF4-FFF2-40B4-BE49-F238E27FC236}">
                  <a16:creationId xmlns:a16="http://schemas.microsoft.com/office/drawing/2014/main" id="{85F7E222-1143-459C-9299-D873041086CD}"/>
                </a:ext>
              </a:extLst>
            </p:cNvPr>
            <p:cNvSpPr txBox="1"/>
            <p:nvPr/>
          </p:nvSpPr>
          <p:spPr>
            <a:xfrm>
              <a:off x="7606748" y="1947275"/>
              <a:ext cx="3676006" cy="369332"/>
            </a:xfrm>
            <a:prstGeom prst="rect">
              <a:avLst/>
            </a:prstGeom>
            <a:noFill/>
          </p:spPr>
          <p:txBody>
            <a:bodyPr wrap="none" rtlCol="0">
              <a:spAutoFit/>
            </a:bodyPr>
            <a:lstStyle/>
            <a:p>
              <a:r>
                <a:rPr lang="en-GB">
                  <a:solidFill>
                    <a:schemeClr val="accent1"/>
                  </a:solidFill>
                  <a:latin typeface="Aharoni" panose="02010803020104030203" pitchFamily="2" charset="-79"/>
                  <a:cs typeface="Aharoni" panose="02010803020104030203" pitchFamily="2" charset="-79"/>
                </a:rPr>
                <a:t>IPCC Reports on Climate Change</a:t>
              </a:r>
            </a:p>
          </p:txBody>
        </p:sp>
      </p:grpSp>
      <p:sp>
        <p:nvSpPr>
          <p:cNvPr id="8" name="TextBox 7">
            <a:extLst>
              <a:ext uri="{FF2B5EF4-FFF2-40B4-BE49-F238E27FC236}">
                <a16:creationId xmlns:a16="http://schemas.microsoft.com/office/drawing/2014/main" id="{6D282BE0-D4FD-4349-B4D8-19966D1CD126}"/>
              </a:ext>
            </a:extLst>
          </p:cNvPr>
          <p:cNvSpPr txBox="1"/>
          <p:nvPr/>
        </p:nvSpPr>
        <p:spPr>
          <a:xfrm>
            <a:off x="215348" y="4942240"/>
            <a:ext cx="6096000" cy="646331"/>
          </a:xfrm>
          <a:prstGeom prst="rect">
            <a:avLst/>
          </a:prstGeom>
          <a:noFill/>
        </p:spPr>
        <p:txBody>
          <a:bodyPr wrap="square">
            <a:spAutoFit/>
          </a:bodyPr>
          <a:lstStyle/>
          <a:p>
            <a:pPr marL="457200" lvl="1" indent="0">
              <a:buNone/>
            </a:pPr>
            <a:r>
              <a:rPr lang="en-US" sz="1800">
                <a:latin typeface="Arial" panose="020B0604020202020204" pitchFamily="34" charset="0"/>
                <a:ea typeface="+mn-lt"/>
                <a:cs typeface="Arial" panose="020B0604020202020204" pitchFamily="34" charset="0"/>
              </a:rPr>
              <a:t>…… and 193 countries have signed up to the </a:t>
            </a:r>
            <a:r>
              <a:rPr lang="en-US" sz="1800" b="1">
                <a:latin typeface="Arial" panose="020B0604020202020204" pitchFamily="34" charset="0"/>
                <a:ea typeface="+mn-lt"/>
                <a:cs typeface="Arial" panose="020B0604020202020204" pitchFamily="34" charset="0"/>
              </a:rPr>
              <a:t>UN’s Sustainable Development Goals</a:t>
            </a:r>
            <a:r>
              <a:rPr lang="en-US" sz="1800">
                <a:latin typeface="Arial" panose="020B0604020202020204" pitchFamily="34" charset="0"/>
                <a:ea typeface="+mn-lt"/>
                <a:cs typeface="Arial" panose="020B0604020202020204" pitchFamily="34" charset="0"/>
              </a:rPr>
              <a:t> framework</a:t>
            </a:r>
          </a:p>
        </p:txBody>
      </p:sp>
      <p:pic>
        <p:nvPicPr>
          <p:cNvPr id="9" name="Picture 8"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039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p:txBody>
          <a:bodyPr/>
          <a:lstStyle/>
          <a:p>
            <a:r>
              <a:rPr lang="en-US">
                <a:latin typeface="+mj-lt"/>
                <a:cs typeface="Arial"/>
              </a:rPr>
              <a:t>UN Sustainable Development Goals</a:t>
            </a:r>
          </a:p>
        </p:txBody>
      </p:sp>
      <p:pic>
        <p:nvPicPr>
          <p:cNvPr id="7" name="Picture 6" descr="sdgs_poster_new1.png">
            <a:extLst>
              <a:ext uri="{FF2B5EF4-FFF2-40B4-BE49-F238E27FC236}">
                <a16:creationId xmlns:a16="http://schemas.microsoft.com/office/drawing/2014/main" id="{68ADA2C5-9BBC-C544-B39C-3F6D36A92D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90" r="4436"/>
          <a:stretch/>
        </p:blipFill>
        <p:spPr>
          <a:xfrm>
            <a:off x="1820356" y="1802083"/>
            <a:ext cx="8551285" cy="3953932"/>
          </a:xfrm>
          <a:prstGeom prst="rect">
            <a:avLst/>
          </a:prstGeom>
        </p:spPr>
      </p:pic>
      <p:pic>
        <p:nvPicPr>
          <p:cNvPr id="4" name="Picture 3"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9832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Office Theme">
  <a:themeElements>
    <a:clrScheme name="NTU3">
      <a:dk1>
        <a:srgbClr val="000000"/>
      </a:dk1>
      <a:lt1>
        <a:srgbClr val="FFFFFF"/>
      </a:lt1>
      <a:dk2>
        <a:srgbClr val="000000"/>
      </a:dk2>
      <a:lt2>
        <a:srgbClr val="E5E5E5"/>
      </a:lt2>
      <a:accent1>
        <a:srgbClr val="E5005B"/>
      </a:accent1>
      <a:accent2>
        <a:srgbClr val="9D043D"/>
      </a:accent2>
      <a:accent3>
        <a:srgbClr val="6D951A"/>
      </a:accent3>
      <a:accent4>
        <a:srgbClr val="00A6E1"/>
      </a:accent4>
      <a:accent5>
        <a:srgbClr val="F07C00"/>
      </a:accent5>
      <a:accent6>
        <a:srgbClr val="C7007F"/>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5560</Words>
  <Application>Microsoft Office PowerPoint</Application>
  <PresentationFormat>Widescreen</PresentationFormat>
  <Paragraphs>500</Paragraphs>
  <Slides>37</Slides>
  <Notes>37</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37</vt:i4>
      </vt:variant>
    </vt:vector>
  </HeadingPairs>
  <TitlesOfParts>
    <vt:vector size="51" baseType="lpstr">
      <vt:lpstr>adobe-garamond-pro</vt:lpstr>
      <vt:lpstr>Aharoni</vt:lpstr>
      <vt:lpstr>-apple-system</vt:lpstr>
      <vt:lpstr>Arial</vt:lpstr>
      <vt:lpstr>Calibri</vt:lpstr>
      <vt:lpstr>Calibri Light</vt:lpstr>
      <vt:lpstr>ipccsans</vt:lpstr>
      <vt:lpstr>museo-sans</vt:lpstr>
      <vt:lpstr>Segoe UI</vt:lpstr>
      <vt:lpstr>Symbol</vt:lpstr>
      <vt:lpstr>Times New Roman</vt:lpstr>
      <vt:lpstr>Wingdings</vt:lpstr>
      <vt:lpstr>Office Theme</vt:lpstr>
      <vt:lpstr>1_Office Theme</vt:lpstr>
      <vt:lpstr> Session 3: Climate Solutions </vt:lpstr>
      <vt:lpstr>During the training you will:</vt:lpstr>
      <vt:lpstr>Summary film: from problems to solutions</vt:lpstr>
      <vt:lpstr>What is climate change mitigation?</vt:lpstr>
      <vt:lpstr>Why is mitigation important?</vt:lpstr>
      <vt:lpstr>Solutions - mitigating climate change </vt:lpstr>
      <vt:lpstr>Responsibility for mitigating climate change</vt:lpstr>
      <vt:lpstr>What is being done at a global level to mitigate climate change?</vt:lpstr>
      <vt:lpstr>UN Sustainable Development Goals</vt:lpstr>
      <vt:lpstr>What is being done at the national level to mitigate climate change? </vt:lpstr>
      <vt:lpstr>What is being done at the local level to mitigate climate change? </vt:lpstr>
      <vt:lpstr>Understanding the impact of solutions</vt:lpstr>
      <vt:lpstr>Individual action on climate change </vt:lpstr>
      <vt:lpstr>Case study one: carbon cost of drink choices</vt:lpstr>
      <vt:lpstr>PowerPoint Presentation</vt:lpstr>
      <vt:lpstr>PowerPoint Presentation</vt:lpstr>
      <vt:lpstr>Activity: individual actions</vt:lpstr>
      <vt:lpstr>5-minute break time!</vt:lpstr>
      <vt:lpstr>What is adaptation?</vt:lpstr>
      <vt:lpstr>Why is adaptation important?</vt:lpstr>
      <vt:lpstr>Solutions: climate change adaptation</vt:lpstr>
      <vt:lpstr>IPCC June 2022 Adaptation summary</vt:lpstr>
      <vt:lpstr>Summarizing adaptation and mitigation </vt:lpstr>
      <vt:lpstr>The co-benefits of climate solutions</vt:lpstr>
      <vt:lpstr>The co-benefits of renewable energy and energy efficiency measures</vt:lpstr>
      <vt:lpstr>The co-benefits of electric vehicles and public/ active transport</vt:lpstr>
      <vt:lpstr>The co-benefits of enhancing green space and biodiversity </vt:lpstr>
      <vt:lpstr>Group actions: communicating about climate change </vt:lpstr>
      <vt:lpstr>Activity: how do solutions at different levels interact for a net zero future? </vt:lpstr>
      <vt:lpstr>Group actions for climate: what should you consider?  </vt:lpstr>
      <vt:lpstr>Group actions for climate: example ideas </vt:lpstr>
      <vt:lpstr>Groups actions for climate change: activity</vt:lpstr>
      <vt:lpstr>Assessment form guidance </vt:lpstr>
      <vt:lpstr>Assessment form and questions</vt:lpstr>
      <vt:lpstr>Additional resources</vt:lpstr>
      <vt:lpstr>Resources on climate change mitigation and adaptation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Carbon Literacy training – Session 3: The Fundamentals of Climate Change</dc:title>
  <dc:creator>Jack Rhodes-Worden</dc:creator>
  <cp:lastModifiedBy>Katy Boom</cp:lastModifiedBy>
  <cp:revision>1</cp:revision>
  <cp:lastPrinted>2022-06-20T16:08:59Z</cp:lastPrinted>
  <dcterms:created xsi:type="dcterms:W3CDTF">2021-04-29T12:29:29Z</dcterms:created>
  <dcterms:modified xsi:type="dcterms:W3CDTF">2023-03-01T15:51:06Z</dcterms:modified>
</cp:coreProperties>
</file>